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5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7" r:id="rId27"/>
    <p:sldId id="288" r:id="rId28"/>
    <p:sldId id="289" r:id="rId29"/>
    <p:sldId id="290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300" r:id="rId38"/>
    <p:sldId id="301" r:id="rId39"/>
    <p:sldId id="302" r:id="rId40"/>
    <p:sldId id="303" r:id="rId41"/>
    <p:sldId id="304" r:id="rId42"/>
    <p:sldId id="305" r:id="rId43"/>
    <p:sldId id="306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0" autoAdjust="0"/>
  </p:normalViewPr>
  <p:slideViewPr>
    <p:cSldViewPr>
      <p:cViewPr varScale="1">
        <p:scale>
          <a:sx n="117" d="100"/>
          <a:sy n="117" d="100"/>
        </p:scale>
        <p:origin x="17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158C2-F48A-488A-BAF1-56A0F8EED7B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C43369-C9BB-407C-8978-5493102D5FA5}">
      <dgm:prSet phldrT="[Текст]"/>
      <dgm:spPr/>
      <dgm:t>
        <a:bodyPr/>
        <a:lstStyle/>
        <a:p>
          <a:r>
            <a:rPr lang="ru-RU" b="1" dirty="0" smtClean="0"/>
            <a:t>Когда требуется немедленно нанести удар кулаком по грудине и приступить к сердечно-лёгочной реанимации.</a:t>
          </a:r>
          <a:endParaRPr lang="ru-RU" b="1" dirty="0"/>
        </a:p>
      </dgm:t>
    </dgm:pt>
    <dgm:pt modelId="{A5C4A8EE-E37E-4351-A3E3-5AAF425E6CC2}" type="parTrans" cxnId="{6EB876D3-EFA7-4915-9EE5-A2A015E120B4}">
      <dgm:prSet/>
      <dgm:spPr/>
      <dgm:t>
        <a:bodyPr/>
        <a:lstStyle/>
        <a:p>
          <a:endParaRPr lang="ru-RU"/>
        </a:p>
      </dgm:t>
    </dgm:pt>
    <dgm:pt modelId="{183C726F-689D-4999-ACE6-849BF5907AB6}" type="sibTrans" cxnId="{6EB876D3-EFA7-4915-9EE5-A2A015E120B4}">
      <dgm:prSet/>
      <dgm:spPr/>
      <dgm:t>
        <a:bodyPr/>
        <a:lstStyle/>
        <a:p>
          <a:endParaRPr lang="ru-RU"/>
        </a:p>
      </dgm:t>
    </dgm:pt>
    <dgm:pt modelId="{3AE060A9-5374-457D-8D95-516DB49C7886}">
      <dgm:prSet phldrT="[Текст]"/>
      <dgm:spPr/>
      <dgm:t>
        <a:bodyPr/>
        <a:lstStyle/>
        <a:p>
          <a:r>
            <a:rPr lang="ru-RU" dirty="0" smtClean="0"/>
            <a:t>Нет сознания.</a:t>
          </a:r>
        </a:p>
        <a:p>
          <a:r>
            <a:rPr lang="ru-RU" dirty="0" smtClean="0"/>
            <a:t>Нет реакции зрачков на свет.</a:t>
          </a:r>
        </a:p>
        <a:p>
          <a:r>
            <a:rPr lang="ru-RU" dirty="0" smtClean="0"/>
            <a:t>Нет пульса на сонной артерии.</a:t>
          </a:r>
          <a:endParaRPr lang="ru-RU" dirty="0"/>
        </a:p>
      </dgm:t>
    </dgm:pt>
    <dgm:pt modelId="{E125F5B1-7810-447B-9135-4C72413768C2}" type="parTrans" cxnId="{8CC9C376-7F1D-4AF1-B8BD-E20BB0CD1A09}">
      <dgm:prSet/>
      <dgm:spPr/>
      <dgm:t>
        <a:bodyPr/>
        <a:lstStyle/>
        <a:p>
          <a:endParaRPr lang="ru-RU"/>
        </a:p>
      </dgm:t>
    </dgm:pt>
    <dgm:pt modelId="{4B70BD50-FE40-4D26-BDA1-968ED7D0EEA6}" type="sibTrans" cxnId="{8CC9C376-7F1D-4AF1-B8BD-E20BB0CD1A09}">
      <dgm:prSet/>
      <dgm:spPr/>
      <dgm:t>
        <a:bodyPr/>
        <a:lstStyle/>
        <a:p>
          <a:endParaRPr lang="ru-RU"/>
        </a:p>
      </dgm:t>
    </dgm:pt>
    <dgm:pt modelId="{6DF990FB-34E8-4ECB-BC9E-18EA2BBA99C0}">
      <dgm:prSet phldrT="[Текст]"/>
      <dgm:spPr/>
      <dgm:t>
        <a:bodyPr/>
        <a:lstStyle/>
        <a:p>
          <a:r>
            <a:rPr lang="ru-RU" b="1" dirty="0" smtClean="0"/>
            <a:t>Ситуации, когда следует накладывать давящие повязки.</a:t>
          </a:r>
          <a:endParaRPr lang="ru-RU" b="1" dirty="0"/>
        </a:p>
      </dgm:t>
    </dgm:pt>
    <dgm:pt modelId="{43081DCF-FA13-4FDE-9FA7-763B1D8D40B2}" type="parTrans" cxnId="{4280AC75-5E0E-40E1-BB83-13236570459C}">
      <dgm:prSet/>
      <dgm:spPr/>
      <dgm:t>
        <a:bodyPr/>
        <a:lstStyle/>
        <a:p>
          <a:endParaRPr lang="ru-RU"/>
        </a:p>
      </dgm:t>
    </dgm:pt>
    <dgm:pt modelId="{E1EEC168-73B3-4353-BA5B-8E43FB89ABA3}" type="sibTrans" cxnId="{4280AC75-5E0E-40E1-BB83-13236570459C}">
      <dgm:prSet/>
      <dgm:spPr/>
      <dgm:t>
        <a:bodyPr/>
        <a:lstStyle/>
        <a:p>
          <a:endParaRPr lang="ru-RU"/>
        </a:p>
      </dgm:t>
    </dgm:pt>
    <dgm:pt modelId="{1D47E05F-BC78-4A92-85A0-41F57BEBDA14}">
      <dgm:prSet phldrT="[Текст]"/>
      <dgm:spPr/>
      <dgm:t>
        <a:bodyPr/>
        <a:lstStyle/>
        <a:p>
          <a:pPr algn="ctr"/>
          <a:r>
            <a:rPr lang="ru-RU" dirty="0" smtClean="0"/>
            <a:t>При кровотечениях, если кровь пассивно стекает из раны.</a:t>
          </a:r>
        </a:p>
        <a:p>
          <a:pPr algn="ctr"/>
          <a:r>
            <a:rPr lang="ru-RU" dirty="0" smtClean="0"/>
            <a:t>Сразу после освобождения конечностей при синдроме сдавливания.</a:t>
          </a:r>
          <a:endParaRPr lang="ru-RU" dirty="0"/>
        </a:p>
      </dgm:t>
    </dgm:pt>
    <dgm:pt modelId="{B8162056-08A6-4038-B0DA-288EF7C35504}" type="parTrans" cxnId="{2B913A73-E025-493F-A5C2-28EC21D3983C}">
      <dgm:prSet/>
      <dgm:spPr/>
      <dgm:t>
        <a:bodyPr/>
        <a:lstStyle/>
        <a:p>
          <a:endParaRPr lang="ru-RU"/>
        </a:p>
      </dgm:t>
    </dgm:pt>
    <dgm:pt modelId="{03B5BED0-0C66-4D1B-8613-A17AA19B2EEF}" type="sibTrans" cxnId="{2B913A73-E025-493F-A5C2-28EC21D3983C}">
      <dgm:prSet/>
      <dgm:spPr/>
      <dgm:t>
        <a:bodyPr/>
        <a:lstStyle/>
        <a:p>
          <a:endParaRPr lang="ru-RU"/>
        </a:p>
      </dgm:t>
    </dgm:pt>
    <dgm:pt modelId="{2341C924-9626-491A-95DC-D4B826EA5265}" type="pres">
      <dgm:prSet presAssocID="{832158C2-F48A-488A-BAF1-56A0F8EED7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26AC3F-9047-4E8F-BEE9-22754E0B9CAE}" type="pres">
      <dgm:prSet presAssocID="{72C43369-C9BB-407C-8978-5493102D5FA5}" presName="root" presStyleCnt="0"/>
      <dgm:spPr/>
    </dgm:pt>
    <dgm:pt modelId="{1F36A035-7361-4D2A-A58C-B305B9A13CE5}" type="pres">
      <dgm:prSet presAssocID="{72C43369-C9BB-407C-8978-5493102D5FA5}" presName="rootComposite" presStyleCnt="0"/>
      <dgm:spPr/>
    </dgm:pt>
    <dgm:pt modelId="{006FB416-E43E-42A6-B82E-C0D9DD9C17FD}" type="pres">
      <dgm:prSet presAssocID="{72C43369-C9BB-407C-8978-5493102D5FA5}" presName="rootText" presStyleLbl="node1" presStyleIdx="0" presStyleCnt="2"/>
      <dgm:spPr/>
      <dgm:t>
        <a:bodyPr/>
        <a:lstStyle/>
        <a:p>
          <a:endParaRPr lang="ru-RU"/>
        </a:p>
      </dgm:t>
    </dgm:pt>
    <dgm:pt modelId="{56567544-B43B-4E17-A155-0075B8E56313}" type="pres">
      <dgm:prSet presAssocID="{72C43369-C9BB-407C-8978-5493102D5FA5}" presName="rootConnector" presStyleLbl="node1" presStyleIdx="0" presStyleCnt="2"/>
      <dgm:spPr/>
      <dgm:t>
        <a:bodyPr/>
        <a:lstStyle/>
        <a:p>
          <a:endParaRPr lang="ru-RU"/>
        </a:p>
      </dgm:t>
    </dgm:pt>
    <dgm:pt modelId="{91E1B4B3-63BA-4E71-BA71-6E969EA237DE}" type="pres">
      <dgm:prSet presAssocID="{72C43369-C9BB-407C-8978-5493102D5FA5}" presName="childShape" presStyleCnt="0"/>
      <dgm:spPr/>
    </dgm:pt>
    <dgm:pt modelId="{6BFEF5C0-427C-4C4C-8E4A-E7560EA34ED4}" type="pres">
      <dgm:prSet presAssocID="{E125F5B1-7810-447B-9135-4C72413768C2}" presName="Name13" presStyleLbl="parChTrans1D2" presStyleIdx="0" presStyleCnt="2"/>
      <dgm:spPr/>
      <dgm:t>
        <a:bodyPr/>
        <a:lstStyle/>
        <a:p>
          <a:endParaRPr lang="ru-RU"/>
        </a:p>
      </dgm:t>
    </dgm:pt>
    <dgm:pt modelId="{92451363-25FA-4CA1-8FC0-FD4E862DF425}" type="pres">
      <dgm:prSet presAssocID="{3AE060A9-5374-457D-8D95-516DB49C7886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90B31-FB5D-47A0-9A41-24644A2B942F}" type="pres">
      <dgm:prSet presAssocID="{6DF990FB-34E8-4ECB-BC9E-18EA2BBA99C0}" presName="root" presStyleCnt="0"/>
      <dgm:spPr/>
    </dgm:pt>
    <dgm:pt modelId="{CEF01EA8-6985-48B3-878C-BE10201DEC63}" type="pres">
      <dgm:prSet presAssocID="{6DF990FB-34E8-4ECB-BC9E-18EA2BBA99C0}" presName="rootComposite" presStyleCnt="0"/>
      <dgm:spPr/>
    </dgm:pt>
    <dgm:pt modelId="{D8EA6A30-B2B4-46F2-BE36-31DBEB96F1E4}" type="pres">
      <dgm:prSet presAssocID="{6DF990FB-34E8-4ECB-BC9E-18EA2BBA99C0}" presName="rootText" presStyleLbl="node1" presStyleIdx="1" presStyleCnt="2"/>
      <dgm:spPr/>
      <dgm:t>
        <a:bodyPr/>
        <a:lstStyle/>
        <a:p>
          <a:endParaRPr lang="ru-RU"/>
        </a:p>
      </dgm:t>
    </dgm:pt>
    <dgm:pt modelId="{1FC3A340-1E9F-42A8-B092-9588D7EE1D63}" type="pres">
      <dgm:prSet presAssocID="{6DF990FB-34E8-4ECB-BC9E-18EA2BBA99C0}" presName="rootConnector" presStyleLbl="node1" presStyleIdx="1" presStyleCnt="2"/>
      <dgm:spPr/>
      <dgm:t>
        <a:bodyPr/>
        <a:lstStyle/>
        <a:p>
          <a:endParaRPr lang="ru-RU"/>
        </a:p>
      </dgm:t>
    </dgm:pt>
    <dgm:pt modelId="{984AC277-CB4E-4FCF-991C-39DCD21B34C0}" type="pres">
      <dgm:prSet presAssocID="{6DF990FB-34E8-4ECB-BC9E-18EA2BBA99C0}" presName="childShape" presStyleCnt="0"/>
      <dgm:spPr/>
    </dgm:pt>
    <dgm:pt modelId="{BE3A3C95-7DD8-4447-9DB3-9C4838D14A7B}" type="pres">
      <dgm:prSet presAssocID="{B8162056-08A6-4038-B0DA-288EF7C35504}" presName="Name13" presStyleLbl="parChTrans1D2" presStyleIdx="1" presStyleCnt="2"/>
      <dgm:spPr/>
      <dgm:t>
        <a:bodyPr/>
        <a:lstStyle/>
        <a:p>
          <a:endParaRPr lang="ru-RU"/>
        </a:p>
      </dgm:t>
    </dgm:pt>
    <dgm:pt modelId="{AD1354F5-D18C-4F69-8F0B-1D1850C0CD94}" type="pres">
      <dgm:prSet presAssocID="{1D47E05F-BC78-4A92-85A0-41F57BEBDA14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B876D3-EFA7-4915-9EE5-A2A015E120B4}" srcId="{832158C2-F48A-488A-BAF1-56A0F8EED7B7}" destId="{72C43369-C9BB-407C-8978-5493102D5FA5}" srcOrd="0" destOrd="0" parTransId="{A5C4A8EE-E37E-4351-A3E3-5AAF425E6CC2}" sibTransId="{183C726F-689D-4999-ACE6-849BF5907AB6}"/>
    <dgm:cxn modelId="{A99205B3-BC48-4B3E-B331-E31D549A0BD3}" type="presOf" srcId="{6DF990FB-34E8-4ECB-BC9E-18EA2BBA99C0}" destId="{D8EA6A30-B2B4-46F2-BE36-31DBEB96F1E4}" srcOrd="0" destOrd="0" presId="urn:microsoft.com/office/officeart/2005/8/layout/hierarchy3"/>
    <dgm:cxn modelId="{3EF60CE9-D956-4B47-9CBD-8B5E870D633F}" type="presOf" srcId="{3AE060A9-5374-457D-8D95-516DB49C7886}" destId="{92451363-25FA-4CA1-8FC0-FD4E862DF425}" srcOrd="0" destOrd="0" presId="urn:microsoft.com/office/officeart/2005/8/layout/hierarchy3"/>
    <dgm:cxn modelId="{24D8DF0A-EC76-4D53-A9DF-E1B7FB053BE7}" type="presOf" srcId="{E125F5B1-7810-447B-9135-4C72413768C2}" destId="{6BFEF5C0-427C-4C4C-8E4A-E7560EA34ED4}" srcOrd="0" destOrd="0" presId="urn:microsoft.com/office/officeart/2005/8/layout/hierarchy3"/>
    <dgm:cxn modelId="{8CC9C376-7F1D-4AF1-B8BD-E20BB0CD1A09}" srcId="{72C43369-C9BB-407C-8978-5493102D5FA5}" destId="{3AE060A9-5374-457D-8D95-516DB49C7886}" srcOrd="0" destOrd="0" parTransId="{E125F5B1-7810-447B-9135-4C72413768C2}" sibTransId="{4B70BD50-FE40-4D26-BDA1-968ED7D0EEA6}"/>
    <dgm:cxn modelId="{4280AC75-5E0E-40E1-BB83-13236570459C}" srcId="{832158C2-F48A-488A-BAF1-56A0F8EED7B7}" destId="{6DF990FB-34E8-4ECB-BC9E-18EA2BBA99C0}" srcOrd="1" destOrd="0" parTransId="{43081DCF-FA13-4FDE-9FA7-763B1D8D40B2}" sibTransId="{E1EEC168-73B3-4353-BA5B-8E43FB89ABA3}"/>
    <dgm:cxn modelId="{DB4F80A1-38E2-4865-8380-FC0A7B47966A}" type="presOf" srcId="{72C43369-C9BB-407C-8978-5493102D5FA5}" destId="{006FB416-E43E-42A6-B82E-C0D9DD9C17FD}" srcOrd="0" destOrd="0" presId="urn:microsoft.com/office/officeart/2005/8/layout/hierarchy3"/>
    <dgm:cxn modelId="{2B913A73-E025-493F-A5C2-28EC21D3983C}" srcId="{6DF990FB-34E8-4ECB-BC9E-18EA2BBA99C0}" destId="{1D47E05F-BC78-4A92-85A0-41F57BEBDA14}" srcOrd="0" destOrd="0" parTransId="{B8162056-08A6-4038-B0DA-288EF7C35504}" sibTransId="{03B5BED0-0C66-4D1B-8613-A17AA19B2EEF}"/>
    <dgm:cxn modelId="{E8BFF3E0-BCCD-4393-9100-CFA00540CB08}" type="presOf" srcId="{6DF990FB-34E8-4ECB-BC9E-18EA2BBA99C0}" destId="{1FC3A340-1E9F-42A8-B092-9588D7EE1D63}" srcOrd="1" destOrd="0" presId="urn:microsoft.com/office/officeart/2005/8/layout/hierarchy3"/>
    <dgm:cxn modelId="{20EAF535-2999-4AF6-A35B-671B711E3DF7}" type="presOf" srcId="{832158C2-F48A-488A-BAF1-56A0F8EED7B7}" destId="{2341C924-9626-491A-95DC-D4B826EA5265}" srcOrd="0" destOrd="0" presId="urn:microsoft.com/office/officeart/2005/8/layout/hierarchy3"/>
    <dgm:cxn modelId="{9E337071-4673-4482-B52A-B1CE3E1B046D}" type="presOf" srcId="{72C43369-C9BB-407C-8978-5493102D5FA5}" destId="{56567544-B43B-4E17-A155-0075B8E56313}" srcOrd="1" destOrd="0" presId="urn:microsoft.com/office/officeart/2005/8/layout/hierarchy3"/>
    <dgm:cxn modelId="{2D76CB71-FED4-4D43-9DF7-0DB4F06DD761}" type="presOf" srcId="{1D47E05F-BC78-4A92-85A0-41F57BEBDA14}" destId="{AD1354F5-D18C-4F69-8F0B-1D1850C0CD94}" srcOrd="0" destOrd="0" presId="urn:microsoft.com/office/officeart/2005/8/layout/hierarchy3"/>
    <dgm:cxn modelId="{C27FE173-1D89-4F8C-860D-7B87E47B4BF8}" type="presOf" srcId="{B8162056-08A6-4038-B0DA-288EF7C35504}" destId="{BE3A3C95-7DD8-4447-9DB3-9C4838D14A7B}" srcOrd="0" destOrd="0" presId="urn:microsoft.com/office/officeart/2005/8/layout/hierarchy3"/>
    <dgm:cxn modelId="{CDE88331-4B4C-48D0-9DA5-E56BD8EC4973}" type="presParOf" srcId="{2341C924-9626-491A-95DC-D4B826EA5265}" destId="{E226AC3F-9047-4E8F-BEE9-22754E0B9CAE}" srcOrd="0" destOrd="0" presId="urn:microsoft.com/office/officeart/2005/8/layout/hierarchy3"/>
    <dgm:cxn modelId="{73728F81-6322-4352-953E-C0BA2E544F0B}" type="presParOf" srcId="{E226AC3F-9047-4E8F-BEE9-22754E0B9CAE}" destId="{1F36A035-7361-4D2A-A58C-B305B9A13CE5}" srcOrd="0" destOrd="0" presId="urn:microsoft.com/office/officeart/2005/8/layout/hierarchy3"/>
    <dgm:cxn modelId="{24E31A9E-C987-403F-AE26-1B469FBE26DB}" type="presParOf" srcId="{1F36A035-7361-4D2A-A58C-B305B9A13CE5}" destId="{006FB416-E43E-42A6-B82E-C0D9DD9C17FD}" srcOrd="0" destOrd="0" presId="urn:microsoft.com/office/officeart/2005/8/layout/hierarchy3"/>
    <dgm:cxn modelId="{95BE3129-A613-47E1-9AC8-171E8E9E6566}" type="presParOf" srcId="{1F36A035-7361-4D2A-A58C-B305B9A13CE5}" destId="{56567544-B43B-4E17-A155-0075B8E56313}" srcOrd="1" destOrd="0" presId="urn:microsoft.com/office/officeart/2005/8/layout/hierarchy3"/>
    <dgm:cxn modelId="{631C1214-4CD5-4486-B378-44E38D575416}" type="presParOf" srcId="{E226AC3F-9047-4E8F-BEE9-22754E0B9CAE}" destId="{91E1B4B3-63BA-4E71-BA71-6E969EA237DE}" srcOrd="1" destOrd="0" presId="urn:microsoft.com/office/officeart/2005/8/layout/hierarchy3"/>
    <dgm:cxn modelId="{BBCCC39A-6E81-4E49-B4E4-226137483C60}" type="presParOf" srcId="{91E1B4B3-63BA-4E71-BA71-6E969EA237DE}" destId="{6BFEF5C0-427C-4C4C-8E4A-E7560EA34ED4}" srcOrd="0" destOrd="0" presId="urn:microsoft.com/office/officeart/2005/8/layout/hierarchy3"/>
    <dgm:cxn modelId="{946E762B-1BB5-48FF-A704-64E273307082}" type="presParOf" srcId="{91E1B4B3-63BA-4E71-BA71-6E969EA237DE}" destId="{92451363-25FA-4CA1-8FC0-FD4E862DF425}" srcOrd="1" destOrd="0" presId="urn:microsoft.com/office/officeart/2005/8/layout/hierarchy3"/>
    <dgm:cxn modelId="{11CE3798-2A6A-45AE-9100-1C41B0091405}" type="presParOf" srcId="{2341C924-9626-491A-95DC-D4B826EA5265}" destId="{D2B90B31-FB5D-47A0-9A41-24644A2B942F}" srcOrd="1" destOrd="0" presId="urn:microsoft.com/office/officeart/2005/8/layout/hierarchy3"/>
    <dgm:cxn modelId="{F1C56788-AE80-4A4C-916A-9CFFCAE6E215}" type="presParOf" srcId="{D2B90B31-FB5D-47A0-9A41-24644A2B942F}" destId="{CEF01EA8-6985-48B3-878C-BE10201DEC63}" srcOrd="0" destOrd="0" presId="urn:microsoft.com/office/officeart/2005/8/layout/hierarchy3"/>
    <dgm:cxn modelId="{F011D4BB-30C8-4E0D-B463-AD05714C9029}" type="presParOf" srcId="{CEF01EA8-6985-48B3-878C-BE10201DEC63}" destId="{D8EA6A30-B2B4-46F2-BE36-31DBEB96F1E4}" srcOrd="0" destOrd="0" presId="urn:microsoft.com/office/officeart/2005/8/layout/hierarchy3"/>
    <dgm:cxn modelId="{C9DEABB2-E81E-471B-8A7F-4E90F3B364FE}" type="presParOf" srcId="{CEF01EA8-6985-48B3-878C-BE10201DEC63}" destId="{1FC3A340-1E9F-42A8-B092-9588D7EE1D63}" srcOrd="1" destOrd="0" presId="urn:microsoft.com/office/officeart/2005/8/layout/hierarchy3"/>
    <dgm:cxn modelId="{3638ACB9-B1E2-4C12-AE8E-9FF3F772D055}" type="presParOf" srcId="{D2B90B31-FB5D-47A0-9A41-24644A2B942F}" destId="{984AC277-CB4E-4FCF-991C-39DCD21B34C0}" srcOrd="1" destOrd="0" presId="urn:microsoft.com/office/officeart/2005/8/layout/hierarchy3"/>
    <dgm:cxn modelId="{5F7C2C56-6646-4469-B62D-DD202921D8DB}" type="presParOf" srcId="{984AC277-CB4E-4FCF-991C-39DCD21B34C0}" destId="{BE3A3C95-7DD8-4447-9DB3-9C4838D14A7B}" srcOrd="0" destOrd="0" presId="urn:microsoft.com/office/officeart/2005/8/layout/hierarchy3"/>
    <dgm:cxn modelId="{13DC457E-12E7-44A5-A4F2-1A6EBD40F14E}" type="presParOf" srcId="{984AC277-CB4E-4FCF-991C-39DCD21B34C0}" destId="{AD1354F5-D18C-4F69-8F0B-1D1850C0CD9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C4BA26-E450-44EB-8A4D-B802EE3AC89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190409-39D3-4A8F-87E4-E971660C001D}">
      <dgm:prSet phldrT="[Текст]"/>
      <dgm:spPr/>
      <dgm:t>
        <a:bodyPr/>
        <a:lstStyle/>
        <a:p>
          <a:r>
            <a:rPr lang="ru-RU" dirty="0" smtClean="0"/>
            <a:t>Ситуации, когда следует немедленно наложить кровоостанавливающий жгут.</a:t>
          </a:r>
          <a:endParaRPr lang="ru-RU" dirty="0"/>
        </a:p>
      </dgm:t>
    </dgm:pt>
    <dgm:pt modelId="{61FE68CA-3829-4227-8958-4557CB8E02EA}" type="parTrans" cxnId="{18FAAF9E-2747-493C-8FD5-07F6B458134B}">
      <dgm:prSet/>
      <dgm:spPr/>
      <dgm:t>
        <a:bodyPr/>
        <a:lstStyle/>
        <a:p>
          <a:endParaRPr lang="ru-RU"/>
        </a:p>
      </dgm:t>
    </dgm:pt>
    <dgm:pt modelId="{4C7F8D48-C504-44F7-8BC0-15B33724A0E6}" type="sibTrans" cxnId="{18FAAF9E-2747-493C-8FD5-07F6B458134B}">
      <dgm:prSet/>
      <dgm:spPr/>
      <dgm:t>
        <a:bodyPr/>
        <a:lstStyle/>
        <a:p>
          <a:endParaRPr lang="ru-RU"/>
        </a:p>
      </dgm:t>
    </dgm:pt>
    <dgm:pt modelId="{0A26A9FC-09DA-4F2C-9617-519F4CAD2036}">
      <dgm:prSet phldrT="[Текст]"/>
      <dgm:spPr/>
      <dgm:t>
        <a:bodyPr/>
        <a:lstStyle/>
        <a:p>
          <a:r>
            <a:rPr lang="ru-RU" dirty="0" smtClean="0"/>
            <a:t>Алая кровь из раня бьет фонтанирующей струей.</a:t>
          </a:r>
          <a:endParaRPr lang="ru-RU" dirty="0"/>
        </a:p>
      </dgm:t>
    </dgm:pt>
    <dgm:pt modelId="{85EE1DC5-2E25-430A-BBF7-87BABB424B5A}" type="parTrans" cxnId="{E36ABA97-FFE2-4E92-868B-D3C1A12B9399}">
      <dgm:prSet/>
      <dgm:spPr/>
      <dgm:t>
        <a:bodyPr/>
        <a:lstStyle/>
        <a:p>
          <a:endParaRPr lang="ru-RU"/>
        </a:p>
      </dgm:t>
    </dgm:pt>
    <dgm:pt modelId="{66EA0F25-0C23-4116-97A5-86AFD6B1002D}" type="sibTrans" cxnId="{E36ABA97-FFE2-4E92-868B-D3C1A12B9399}">
      <dgm:prSet/>
      <dgm:spPr/>
      <dgm:t>
        <a:bodyPr/>
        <a:lstStyle/>
        <a:p>
          <a:endParaRPr lang="ru-RU"/>
        </a:p>
      </dgm:t>
    </dgm:pt>
    <dgm:pt modelId="{5F02D8E5-9F05-4A6D-B380-51616ACA68E2}">
      <dgm:prSet phldrT="[Текст]"/>
      <dgm:spPr/>
      <dgm:t>
        <a:bodyPr/>
        <a:lstStyle/>
        <a:p>
          <a:r>
            <a:rPr lang="ru-RU" dirty="0" smtClean="0"/>
            <a:t>Ситуации, когда необходимо накладывать защитные или турникетные жгуты.</a:t>
          </a:r>
          <a:endParaRPr lang="ru-RU" dirty="0"/>
        </a:p>
      </dgm:t>
    </dgm:pt>
    <dgm:pt modelId="{B43E403E-0F7D-456B-BAD5-572421B3C694}" type="parTrans" cxnId="{1DDACD9C-1960-424A-BC62-D4BF740F71CF}">
      <dgm:prSet/>
      <dgm:spPr/>
      <dgm:t>
        <a:bodyPr/>
        <a:lstStyle/>
        <a:p>
          <a:endParaRPr lang="ru-RU"/>
        </a:p>
      </dgm:t>
    </dgm:pt>
    <dgm:pt modelId="{8F0AE41E-6257-4A43-9CD4-04F191DD49A5}" type="sibTrans" cxnId="{1DDACD9C-1960-424A-BC62-D4BF740F71CF}">
      <dgm:prSet/>
      <dgm:spPr/>
      <dgm:t>
        <a:bodyPr/>
        <a:lstStyle/>
        <a:p>
          <a:endParaRPr lang="ru-RU"/>
        </a:p>
      </dgm:t>
    </dgm:pt>
    <dgm:pt modelId="{6B5E590B-3933-477D-97DD-F823F2AE6EDF}">
      <dgm:prSet phldrT="[Текст]"/>
      <dgm:spPr/>
      <dgm:t>
        <a:bodyPr/>
        <a:lstStyle/>
        <a:p>
          <a:r>
            <a:rPr lang="ru-RU" dirty="0" smtClean="0"/>
            <a:t>В случаях синдрома сдавливания до освобождения конечностей.</a:t>
          </a:r>
          <a:endParaRPr lang="ru-RU" dirty="0"/>
        </a:p>
      </dgm:t>
    </dgm:pt>
    <dgm:pt modelId="{801271F1-7F71-4F05-8DF3-F0E4EED53D3E}" type="parTrans" cxnId="{02DE9EC3-B8F5-4FCE-AB82-2D572091E84A}">
      <dgm:prSet/>
      <dgm:spPr/>
      <dgm:t>
        <a:bodyPr/>
        <a:lstStyle/>
        <a:p>
          <a:endParaRPr lang="ru-RU"/>
        </a:p>
      </dgm:t>
    </dgm:pt>
    <dgm:pt modelId="{2211939A-C044-4652-B533-E7A50AB22E9C}" type="sibTrans" cxnId="{02DE9EC3-B8F5-4FCE-AB82-2D572091E84A}">
      <dgm:prSet/>
      <dgm:spPr/>
      <dgm:t>
        <a:bodyPr/>
        <a:lstStyle/>
        <a:p>
          <a:endParaRPr lang="ru-RU"/>
        </a:p>
      </dgm:t>
    </dgm:pt>
    <dgm:pt modelId="{D24A8457-A7C0-4BE6-9C20-896E8615460C}">
      <dgm:prSet phldrT="[Текст]"/>
      <dgm:spPr/>
      <dgm:t>
        <a:bodyPr/>
        <a:lstStyle/>
        <a:p>
          <a:r>
            <a:rPr lang="ru-RU" dirty="0" smtClean="0"/>
            <a:t>Ситуации, когда необходимо накладывать шины на конечности:</a:t>
          </a:r>
          <a:endParaRPr lang="ru-RU" dirty="0"/>
        </a:p>
      </dgm:t>
    </dgm:pt>
    <dgm:pt modelId="{AC56AE4C-B957-4854-978B-8330490E8F42}" type="parTrans" cxnId="{E68F96D9-0607-4835-A8FD-3DA538D7292F}">
      <dgm:prSet/>
      <dgm:spPr/>
      <dgm:t>
        <a:bodyPr/>
        <a:lstStyle/>
        <a:p>
          <a:endParaRPr lang="ru-RU"/>
        </a:p>
      </dgm:t>
    </dgm:pt>
    <dgm:pt modelId="{983F1D76-E662-4AC6-9DF2-8C470D81FACB}" type="sibTrans" cxnId="{E68F96D9-0607-4835-A8FD-3DA538D7292F}">
      <dgm:prSet/>
      <dgm:spPr/>
      <dgm:t>
        <a:bodyPr/>
        <a:lstStyle/>
        <a:p>
          <a:endParaRPr lang="ru-RU"/>
        </a:p>
      </dgm:t>
    </dgm:pt>
    <dgm:pt modelId="{BD942E27-4175-45EA-B104-CA4E70B34AA9}">
      <dgm:prSet phldrT="[Текст]"/>
      <dgm:spPr/>
      <dgm:t>
        <a:bodyPr/>
        <a:lstStyle/>
        <a:p>
          <a:r>
            <a:rPr lang="ru-RU" dirty="0" smtClean="0"/>
            <a:t>Видны костные отломки.</a:t>
          </a:r>
          <a:endParaRPr lang="ru-RU" dirty="0"/>
        </a:p>
      </dgm:t>
    </dgm:pt>
    <dgm:pt modelId="{4AFBF66F-08B3-41B6-A745-8EB5B6D65D17}" type="parTrans" cxnId="{988FBA00-A200-4C75-B6A9-CB7804D8898B}">
      <dgm:prSet/>
      <dgm:spPr/>
      <dgm:t>
        <a:bodyPr/>
        <a:lstStyle/>
        <a:p>
          <a:endParaRPr lang="ru-RU"/>
        </a:p>
      </dgm:t>
    </dgm:pt>
    <dgm:pt modelId="{832299CF-8C7C-492E-A492-CD132AD45945}" type="sibTrans" cxnId="{988FBA00-A200-4C75-B6A9-CB7804D8898B}">
      <dgm:prSet/>
      <dgm:spPr/>
      <dgm:t>
        <a:bodyPr/>
        <a:lstStyle/>
        <a:p>
          <a:endParaRPr lang="ru-RU"/>
        </a:p>
      </dgm:t>
    </dgm:pt>
    <dgm:pt modelId="{1A17BAA1-6135-44C7-8711-C54AE0951EE1}">
      <dgm:prSet/>
      <dgm:spPr/>
      <dgm:t>
        <a:bodyPr/>
        <a:lstStyle/>
        <a:p>
          <a:r>
            <a:rPr lang="ru-RU" smtClean="0"/>
            <a:t>Над раной образуется валик из вытекающей крови.</a:t>
          </a:r>
          <a:endParaRPr lang="ru-RU"/>
        </a:p>
      </dgm:t>
    </dgm:pt>
    <dgm:pt modelId="{B81296F2-BF33-423C-BE7D-21E807BA0765}" type="parTrans" cxnId="{B7777747-EFCC-483D-8689-7DDC423AC075}">
      <dgm:prSet/>
      <dgm:spPr/>
      <dgm:t>
        <a:bodyPr/>
        <a:lstStyle/>
        <a:p>
          <a:endParaRPr lang="ru-RU"/>
        </a:p>
      </dgm:t>
    </dgm:pt>
    <dgm:pt modelId="{FA369243-D241-40A3-B267-F8D9A7585EB6}" type="sibTrans" cxnId="{B7777747-EFCC-483D-8689-7DDC423AC075}">
      <dgm:prSet/>
      <dgm:spPr/>
      <dgm:t>
        <a:bodyPr/>
        <a:lstStyle/>
        <a:p>
          <a:endParaRPr lang="ru-RU"/>
        </a:p>
      </dgm:t>
    </dgm:pt>
    <dgm:pt modelId="{05425794-4687-40A8-A3EE-8168FB02818F}">
      <dgm:prSet/>
      <dgm:spPr/>
      <dgm:t>
        <a:bodyPr/>
        <a:lstStyle/>
        <a:p>
          <a:r>
            <a:rPr lang="ru-RU" dirty="0" smtClean="0"/>
            <a:t>Большое кровавое пятно на одежде или лужа крови возле пострадавшего.</a:t>
          </a:r>
          <a:endParaRPr lang="ru-RU" dirty="0"/>
        </a:p>
      </dgm:t>
    </dgm:pt>
    <dgm:pt modelId="{26E72EE0-B19B-4A0C-8F0D-0BDDAF6B204F}" type="parTrans" cxnId="{C504BC39-97BB-4B24-9927-2E6FAFD0E83A}">
      <dgm:prSet/>
      <dgm:spPr/>
      <dgm:t>
        <a:bodyPr/>
        <a:lstStyle/>
        <a:p>
          <a:endParaRPr lang="ru-RU"/>
        </a:p>
      </dgm:t>
    </dgm:pt>
    <dgm:pt modelId="{E858273E-53BA-4F27-B1AD-5564AAAE5891}" type="sibTrans" cxnId="{C504BC39-97BB-4B24-9927-2E6FAFD0E83A}">
      <dgm:prSet/>
      <dgm:spPr/>
      <dgm:t>
        <a:bodyPr/>
        <a:lstStyle/>
        <a:p>
          <a:endParaRPr lang="ru-RU"/>
        </a:p>
      </dgm:t>
    </dgm:pt>
    <dgm:pt modelId="{572C7853-E662-4B16-B016-47C69BE55339}">
      <dgm:prSet/>
      <dgm:spPr/>
      <dgm:t>
        <a:bodyPr/>
        <a:lstStyle/>
        <a:p>
          <a:r>
            <a:rPr lang="ru-RU" dirty="0" smtClean="0"/>
            <a:t>При признаках отека легких.</a:t>
          </a:r>
          <a:endParaRPr lang="ru-RU" dirty="0"/>
        </a:p>
      </dgm:t>
    </dgm:pt>
    <dgm:pt modelId="{0F5911C6-D75A-4BC1-AE07-95E705864775}" type="parTrans" cxnId="{69CE7CF7-D88A-42B6-8E9A-13E2018190C1}">
      <dgm:prSet/>
      <dgm:spPr/>
      <dgm:t>
        <a:bodyPr/>
        <a:lstStyle/>
        <a:p>
          <a:endParaRPr lang="ru-RU"/>
        </a:p>
      </dgm:t>
    </dgm:pt>
    <dgm:pt modelId="{A03CAAEE-3741-46A1-B956-3FCB103D908A}" type="sibTrans" cxnId="{69CE7CF7-D88A-42B6-8E9A-13E2018190C1}">
      <dgm:prSet/>
      <dgm:spPr/>
      <dgm:t>
        <a:bodyPr/>
        <a:lstStyle/>
        <a:p>
          <a:endParaRPr lang="ru-RU"/>
        </a:p>
      </dgm:t>
    </dgm:pt>
    <dgm:pt modelId="{D07D3803-5C94-4FEE-9B69-8043F7C3098E}">
      <dgm:prSet/>
      <dgm:spPr/>
      <dgm:t>
        <a:bodyPr/>
        <a:lstStyle/>
        <a:p>
          <a:r>
            <a:rPr lang="ru-RU" smtClean="0"/>
            <a:t>При жалобах на боль.</a:t>
          </a:r>
          <a:endParaRPr lang="ru-RU"/>
        </a:p>
      </dgm:t>
    </dgm:pt>
    <dgm:pt modelId="{8FE83F1F-45F6-41FA-A034-D90B7E8FAA7C}" type="parTrans" cxnId="{80806807-34B7-4E66-9BC0-83E852D0994C}">
      <dgm:prSet/>
      <dgm:spPr/>
      <dgm:t>
        <a:bodyPr/>
        <a:lstStyle/>
        <a:p>
          <a:endParaRPr lang="ru-RU"/>
        </a:p>
      </dgm:t>
    </dgm:pt>
    <dgm:pt modelId="{0424D218-B6BE-48FB-BF08-53BD3CF14070}" type="sibTrans" cxnId="{80806807-34B7-4E66-9BC0-83E852D0994C}">
      <dgm:prSet/>
      <dgm:spPr/>
      <dgm:t>
        <a:bodyPr/>
        <a:lstStyle/>
        <a:p>
          <a:endParaRPr lang="ru-RU"/>
        </a:p>
      </dgm:t>
    </dgm:pt>
    <dgm:pt modelId="{4943EEE9-7B8B-4CEC-A332-7BD730293D2A}">
      <dgm:prSet/>
      <dgm:spPr/>
      <dgm:t>
        <a:bodyPr/>
        <a:lstStyle/>
        <a:p>
          <a:r>
            <a:rPr lang="ru-RU" dirty="0" smtClean="0"/>
            <a:t>При деформации и отеках конечностей.</a:t>
          </a:r>
          <a:endParaRPr lang="ru-RU" dirty="0"/>
        </a:p>
      </dgm:t>
    </dgm:pt>
    <dgm:pt modelId="{5958039C-85E1-4E8E-9FFD-DD7DA4D54602}" type="parTrans" cxnId="{82B28EBB-BD33-4A57-8988-AF9A0FAD458C}">
      <dgm:prSet/>
      <dgm:spPr/>
      <dgm:t>
        <a:bodyPr/>
        <a:lstStyle/>
        <a:p>
          <a:endParaRPr lang="ru-RU"/>
        </a:p>
      </dgm:t>
    </dgm:pt>
    <dgm:pt modelId="{8DEED581-EF4F-4BC2-A5EC-F88159EBEEF0}" type="sibTrans" cxnId="{82B28EBB-BD33-4A57-8988-AF9A0FAD458C}">
      <dgm:prSet/>
      <dgm:spPr/>
      <dgm:t>
        <a:bodyPr/>
        <a:lstStyle/>
        <a:p>
          <a:endParaRPr lang="ru-RU"/>
        </a:p>
      </dgm:t>
    </dgm:pt>
    <dgm:pt modelId="{9DB1ED19-1AE8-4D83-A175-9FF737A6616E}">
      <dgm:prSet/>
      <dgm:spPr/>
      <dgm:t>
        <a:bodyPr/>
        <a:lstStyle/>
        <a:p>
          <a:r>
            <a:rPr lang="ru-RU" smtClean="0"/>
            <a:t>При освобождении придавленных конечностей.</a:t>
          </a:r>
          <a:endParaRPr lang="ru-RU"/>
        </a:p>
      </dgm:t>
    </dgm:pt>
    <dgm:pt modelId="{02C66D8D-7516-40B0-A630-33F7E941FD7D}" type="parTrans" cxnId="{55060246-4175-402D-B5F7-8BA00943A3CF}">
      <dgm:prSet/>
      <dgm:spPr/>
      <dgm:t>
        <a:bodyPr/>
        <a:lstStyle/>
        <a:p>
          <a:endParaRPr lang="ru-RU"/>
        </a:p>
      </dgm:t>
    </dgm:pt>
    <dgm:pt modelId="{B04779C7-5D6A-4CAA-8AEB-D973E8007684}" type="sibTrans" cxnId="{55060246-4175-402D-B5F7-8BA00943A3CF}">
      <dgm:prSet/>
      <dgm:spPr/>
      <dgm:t>
        <a:bodyPr/>
        <a:lstStyle/>
        <a:p>
          <a:endParaRPr lang="ru-RU"/>
        </a:p>
      </dgm:t>
    </dgm:pt>
    <dgm:pt modelId="{EC8BE621-0486-45CE-BF4F-76CBB508822B}">
      <dgm:prSet/>
      <dgm:spPr/>
      <dgm:t>
        <a:bodyPr/>
        <a:lstStyle/>
        <a:p>
          <a:r>
            <a:rPr lang="ru-RU" dirty="0" smtClean="0"/>
            <a:t>При укусах ядовитых змей</a:t>
          </a:r>
          <a:endParaRPr lang="ru-RU" dirty="0"/>
        </a:p>
      </dgm:t>
    </dgm:pt>
    <dgm:pt modelId="{4569977A-74DA-4ACB-AAF1-7390ECBFE6C7}" type="parTrans" cxnId="{B30BC421-A40A-4297-B90F-9930405BA2E5}">
      <dgm:prSet/>
      <dgm:spPr/>
      <dgm:t>
        <a:bodyPr/>
        <a:lstStyle/>
        <a:p>
          <a:endParaRPr lang="ru-RU"/>
        </a:p>
      </dgm:t>
    </dgm:pt>
    <dgm:pt modelId="{53531734-05B6-4736-9DA7-00C433D34ADE}" type="sibTrans" cxnId="{B30BC421-A40A-4297-B90F-9930405BA2E5}">
      <dgm:prSet/>
      <dgm:spPr/>
      <dgm:t>
        <a:bodyPr/>
        <a:lstStyle/>
        <a:p>
          <a:endParaRPr lang="ru-RU"/>
        </a:p>
      </dgm:t>
    </dgm:pt>
    <dgm:pt modelId="{70B1CE6F-9EC0-4D38-9F9A-59DE1D825A5A}" type="pres">
      <dgm:prSet presAssocID="{B2C4BA26-E450-44EB-8A4D-B802EE3AC8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003887-356B-4948-B301-21F2D89173E7}" type="pres">
      <dgm:prSet presAssocID="{5B190409-39D3-4A8F-87E4-E971660C001D}" presName="composite" presStyleCnt="0"/>
      <dgm:spPr/>
    </dgm:pt>
    <dgm:pt modelId="{F42A579E-959D-49C9-8F7E-3E51D745737B}" type="pres">
      <dgm:prSet presAssocID="{5B190409-39D3-4A8F-87E4-E971660C001D}" presName="parTx" presStyleLbl="alignNode1" presStyleIdx="0" presStyleCnt="3" custLinFactY="-46545" custLinFactNeighborX="31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C135B-F24C-4CD4-89C2-7D33B2EB2548}" type="pres">
      <dgm:prSet presAssocID="{5B190409-39D3-4A8F-87E4-E971660C001D}" presName="desTx" presStyleLbl="alignAccFollowNode1" presStyleIdx="0" presStyleCnt="3" custLinFactNeighborX="3182" custLinFactNeighborY="-39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959DC-1A9E-439B-9BC9-4832BCD6C597}" type="pres">
      <dgm:prSet presAssocID="{4C7F8D48-C504-44F7-8BC0-15B33724A0E6}" presName="space" presStyleCnt="0"/>
      <dgm:spPr/>
    </dgm:pt>
    <dgm:pt modelId="{4B2DE4DC-C58B-4E7F-ABD9-B735DA655C54}" type="pres">
      <dgm:prSet presAssocID="{5F02D8E5-9F05-4A6D-B380-51616ACA68E2}" presName="composite" presStyleCnt="0"/>
      <dgm:spPr/>
    </dgm:pt>
    <dgm:pt modelId="{C3C6D52F-BE7F-4B20-99AB-8079EBAC56DE}" type="pres">
      <dgm:prSet presAssocID="{5F02D8E5-9F05-4A6D-B380-51616ACA68E2}" presName="parTx" presStyleLbl="alignNode1" presStyleIdx="1" presStyleCnt="3" custLinFactNeighborX="-4563" custLinFactNeighborY="-995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CF019-2EBB-497B-85A5-6BF35A9EC6E6}" type="pres">
      <dgm:prSet presAssocID="{5F02D8E5-9F05-4A6D-B380-51616ACA68E2}" presName="desTx" presStyleLbl="alignAccFollowNode1" presStyleIdx="1" presStyleCnt="3" custLinFactNeighborX="-4563" custLinFactNeighborY="-39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28B24-1381-499B-A235-B222F41E325E}" type="pres">
      <dgm:prSet presAssocID="{8F0AE41E-6257-4A43-9CD4-04F191DD49A5}" presName="space" presStyleCnt="0"/>
      <dgm:spPr/>
    </dgm:pt>
    <dgm:pt modelId="{88978190-C1F0-45C9-AA72-A055AD625A43}" type="pres">
      <dgm:prSet presAssocID="{D24A8457-A7C0-4BE6-9C20-896E8615460C}" presName="composite" presStyleCnt="0"/>
      <dgm:spPr/>
    </dgm:pt>
    <dgm:pt modelId="{FD271B33-BD16-4187-9884-59D7D331ADD3}" type="pres">
      <dgm:prSet presAssocID="{D24A8457-A7C0-4BE6-9C20-896E8615460C}" presName="parTx" presStyleLbl="alignNode1" presStyleIdx="2" presStyleCnt="3" custLinFactNeighborX="-6565" custLinFactNeighborY="-995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977CD-0AD4-465E-A583-AF0F3C981E72}" type="pres">
      <dgm:prSet presAssocID="{D24A8457-A7C0-4BE6-9C20-896E8615460C}" presName="desTx" presStyleLbl="alignAccFollowNode1" presStyleIdx="2" presStyleCnt="3" custLinFactNeighborX="-6565" custLinFactNeighborY="-39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210CB0-0290-4002-98E3-5547788B96F9}" type="presOf" srcId="{9DB1ED19-1AE8-4D83-A175-9FF737A6616E}" destId="{2FF977CD-0AD4-465E-A583-AF0F3C981E72}" srcOrd="0" destOrd="3" presId="urn:microsoft.com/office/officeart/2005/8/layout/hList1"/>
    <dgm:cxn modelId="{6651FFBB-9628-4D82-B21C-5E9223DB0493}" type="presOf" srcId="{BD942E27-4175-45EA-B104-CA4E70B34AA9}" destId="{2FF977CD-0AD4-465E-A583-AF0F3C981E72}" srcOrd="0" destOrd="0" presId="urn:microsoft.com/office/officeart/2005/8/layout/hList1"/>
    <dgm:cxn modelId="{82B28EBB-BD33-4A57-8988-AF9A0FAD458C}" srcId="{D24A8457-A7C0-4BE6-9C20-896E8615460C}" destId="{4943EEE9-7B8B-4CEC-A332-7BD730293D2A}" srcOrd="2" destOrd="0" parTransId="{5958039C-85E1-4E8E-9FFD-DD7DA4D54602}" sibTransId="{8DEED581-EF4F-4BC2-A5EC-F88159EBEEF0}"/>
    <dgm:cxn modelId="{B7777747-EFCC-483D-8689-7DDC423AC075}" srcId="{5B190409-39D3-4A8F-87E4-E971660C001D}" destId="{1A17BAA1-6135-44C7-8711-C54AE0951EE1}" srcOrd="1" destOrd="0" parTransId="{B81296F2-BF33-423C-BE7D-21E807BA0765}" sibTransId="{FA369243-D241-40A3-B267-F8D9A7585EB6}"/>
    <dgm:cxn modelId="{AF2790CF-12C8-440F-9407-958799BA125F}" type="presOf" srcId="{1A17BAA1-6135-44C7-8711-C54AE0951EE1}" destId="{992C135B-F24C-4CD4-89C2-7D33B2EB2548}" srcOrd="0" destOrd="1" presId="urn:microsoft.com/office/officeart/2005/8/layout/hList1"/>
    <dgm:cxn modelId="{F0CB86B7-0695-4BC0-9FC5-F1CCC376BB0C}" type="presOf" srcId="{4943EEE9-7B8B-4CEC-A332-7BD730293D2A}" destId="{2FF977CD-0AD4-465E-A583-AF0F3C981E72}" srcOrd="0" destOrd="2" presId="urn:microsoft.com/office/officeart/2005/8/layout/hList1"/>
    <dgm:cxn modelId="{55060246-4175-402D-B5F7-8BA00943A3CF}" srcId="{D24A8457-A7C0-4BE6-9C20-896E8615460C}" destId="{9DB1ED19-1AE8-4D83-A175-9FF737A6616E}" srcOrd="3" destOrd="0" parTransId="{02C66D8D-7516-40B0-A630-33F7E941FD7D}" sibTransId="{B04779C7-5D6A-4CAA-8AEB-D973E8007684}"/>
    <dgm:cxn modelId="{C504BC39-97BB-4B24-9927-2E6FAFD0E83A}" srcId="{5B190409-39D3-4A8F-87E4-E971660C001D}" destId="{05425794-4687-40A8-A3EE-8168FB02818F}" srcOrd="2" destOrd="0" parTransId="{26E72EE0-B19B-4A0C-8F0D-0BDDAF6B204F}" sibTransId="{E858273E-53BA-4F27-B1AD-5564AAAE5891}"/>
    <dgm:cxn modelId="{18FAAF9E-2747-493C-8FD5-07F6B458134B}" srcId="{B2C4BA26-E450-44EB-8A4D-B802EE3AC893}" destId="{5B190409-39D3-4A8F-87E4-E971660C001D}" srcOrd="0" destOrd="0" parTransId="{61FE68CA-3829-4227-8958-4557CB8E02EA}" sibTransId="{4C7F8D48-C504-44F7-8BC0-15B33724A0E6}"/>
    <dgm:cxn modelId="{988FBA00-A200-4C75-B6A9-CB7804D8898B}" srcId="{D24A8457-A7C0-4BE6-9C20-896E8615460C}" destId="{BD942E27-4175-45EA-B104-CA4E70B34AA9}" srcOrd="0" destOrd="0" parTransId="{4AFBF66F-08B3-41B6-A745-8EB5B6D65D17}" sibTransId="{832299CF-8C7C-492E-A492-CD132AD45945}"/>
    <dgm:cxn modelId="{B30BC421-A40A-4297-B90F-9930405BA2E5}" srcId="{D24A8457-A7C0-4BE6-9C20-896E8615460C}" destId="{EC8BE621-0486-45CE-BF4F-76CBB508822B}" srcOrd="4" destOrd="0" parTransId="{4569977A-74DA-4ACB-AAF1-7390ECBFE6C7}" sibTransId="{53531734-05B6-4736-9DA7-00C433D34ADE}"/>
    <dgm:cxn modelId="{52FF2013-F3F7-4900-8096-5A11392C5FD3}" type="presOf" srcId="{B2C4BA26-E450-44EB-8A4D-B802EE3AC893}" destId="{70B1CE6F-9EC0-4D38-9F9A-59DE1D825A5A}" srcOrd="0" destOrd="0" presId="urn:microsoft.com/office/officeart/2005/8/layout/hList1"/>
    <dgm:cxn modelId="{80806807-34B7-4E66-9BC0-83E852D0994C}" srcId="{D24A8457-A7C0-4BE6-9C20-896E8615460C}" destId="{D07D3803-5C94-4FEE-9B69-8043F7C3098E}" srcOrd="1" destOrd="0" parTransId="{8FE83F1F-45F6-41FA-A034-D90B7E8FAA7C}" sibTransId="{0424D218-B6BE-48FB-BF08-53BD3CF14070}"/>
    <dgm:cxn modelId="{1B345545-C39D-43E2-9409-0AD2A9A7DDF3}" type="presOf" srcId="{5F02D8E5-9F05-4A6D-B380-51616ACA68E2}" destId="{C3C6D52F-BE7F-4B20-99AB-8079EBAC56DE}" srcOrd="0" destOrd="0" presId="urn:microsoft.com/office/officeart/2005/8/layout/hList1"/>
    <dgm:cxn modelId="{02DE9EC3-B8F5-4FCE-AB82-2D572091E84A}" srcId="{5F02D8E5-9F05-4A6D-B380-51616ACA68E2}" destId="{6B5E590B-3933-477D-97DD-F823F2AE6EDF}" srcOrd="0" destOrd="0" parTransId="{801271F1-7F71-4F05-8DF3-F0E4EED53D3E}" sibTransId="{2211939A-C044-4652-B533-E7A50AB22E9C}"/>
    <dgm:cxn modelId="{E36ABA97-FFE2-4E92-868B-D3C1A12B9399}" srcId="{5B190409-39D3-4A8F-87E4-E971660C001D}" destId="{0A26A9FC-09DA-4F2C-9617-519F4CAD2036}" srcOrd="0" destOrd="0" parTransId="{85EE1DC5-2E25-430A-BBF7-87BABB424B5A}" sibTransId="{66EA0F25-0C23-4116-97A5-86AFD6B1002D}"/>
    <dgm:cxn modelId="{42135022-8F2B-4467-8FF6-9470B2C04683}" type="presOf" srcId="{0A26A9FC-09DA-4F2C-9617-519F4CAD2036}" destId="{992C135B-F24C-4CD4-89C2-7D33B2EB2548}" srcOrd="0" destOrd="0" presId="urn:microsoft.com/office/officeart/2005/8/layout/hList1"/>
    <dgm:cxn modelId="{E68F96D9-0607-4835-A8FD-3DA538D7292F}" srcId="{B2C4BA26-E450-44EB-8A4D-B802EE3AC893}" destId="{D24A8457-A7C0-4BE6-9C20-896E8615460C}" srcOrd="2" destOrd="0" parTransId="{AC56AE4C-B957-4854-978B-8330490E8F42}" sibTransId="{983F1D76-E662-4AC6-9DF2-8C470D81FACB}"/>
    <dgm:cxn modelId="{69CE7CF7-D88A-42B6-8E9A-13E2018190C1}" srcId="{5F02D8E5-9F05-4A6D-B380-51616ACA68E2}" destId="{572C7853-E662-4B16-B016-47C69BE55339}" srcOrd="1" destOrd="0" parTransId="{0F5911C6-D75A-4BC1-AE07-95E705864775}" sibTransId="{A03CAAEE-3741-46A1-B956-3FCB103D908A}"/>
    <dgm:cxn modelId="{F874FF25-7D65-4749-BFF2-20603AB4FD1F}" type="presOf" srcId="{D24A8457-A7C0-4BE6-9C20-896E8615460C}" destId="{FD271B33-BD16-4187-9884-59D7D331ADD3}" srcOrd="0" destOrd="0" presId="urn:microsoft.com/office/officeart/2005/8/layout/hList1"/>
    <dgm:cxn modelId="{FF928549-D76D-480F-9357-5CA1F4B98978}" type="presOf" srcId="{572C7853-E662-4B16-B016-47C69BE55339}" destId="{930CF019-2EBB-497B-85A5-6BF35A9EC6E6}" srcOrd="0" destOrd="1" presId="urn:microsoft.com/office/officeart/2005/8/layout/hList1"/>
    <dgm:cxn modelId="{7B65201E-AA12-46C4-8D9F-B156CB7A9D5C}" type="presOf" srcId="{5B190409-39D3-4A8F-87E4-E971660C001D}" destId="{F42A579E-959D-49C9-8F7E-3E51D745737B}" srcOrd="0" destOrd="0" presId="urn:microsoft.com/office/officeart/2005/8/layout/hList1"/>
    <dgm:cxn modelId="{669B9D9E-5CAE-4BA7-BA1D-823DD886C973}" type="presOf" srcId="{EC8BE621-0486-45CE-BF4F-76CBB508822B}" destId="{2FF977CD-0AD4-465E-A583-AF0F3C981E72}" srcOrd="0" destOrd="4" presId="urn:microsoft.com/office/officeart/2005/8/layout/hList1"/>
    <dgm:cxn modelId="{D0671451-A417-4897-A82D-E2459B51F236}" type="presOf" srcId="{05425794-4687-40A8-A3EE-8168FB02818F}" destId="{992C135B-F24C-4CD4-89C2-7D33B2EB2548}" srcOrd="0" destOrd="2" presId="urn:microsoft.com/office/officeart/2005/8/layout/hList1"/>
    <dgm:cxn modelId="{244CFBDF-F019-40F2-9660-FD7EC7CC3E61}" type="presOf" srcId="{6B5E590B-3933-477D-97DD-F823F2AE6EDF}" destId="{930CF019-2EBB-497B-85A5-6BF35A9EC6E6}" srcOrd="0" destOrd="0" presId="urn:microsoft.com/office/officeart/2005/8/layout/hList1"/>
    <dgm:cxn modelId="{E76102D4-6917-4FC3-BBFC-9F9D4EB1CA43}" type="presOf" srcId="{D07D3803-5C94-4FEE-9B69-8043F7C3098E}" destId="{2FF977CD-0AD4-465E-A583-AF0F3C981E72}" srcOrd="0" destOrd="1" presId="urn:microsoft.com/office/officeart/2005/8/layout/hList1"/>
    <dgm:cxn modelId="{1DDACD9C-1960-424A-BC62-D4BF740F71CF}" srcId="{B2C4BA26-E450-44EB-8A4D-B802EE3AC893}" destId="{5F02D8E5-9F05-4A6D-B380-51616ACA68E2}" srcOrd="1" destOrd="0" parTransId="{B43E403E-0F7D-456B-BAD5-572421B3C694}" sibTransId="{8F0AE41E-6257-4A43-9CD4-04F191DD49A5}"/>
    <dgm:cxn modelId="{9E95CB0A-86EB-4E11-BD47-FB9A78C08D6F}" type="presParOf" srcId="{70B1CE6F-9EC0-4D38-9F9A-59DE1D825A5A}" destId="{56003887-356B-4948-B301-21F2D89173E7}" srcOrd="0" destOrd="0" presId="urn:microsoft.com/office/officeart/2005/8/layout/hList1"/>
    <dgm:cxn modelId="{D4642055-8C2F-4936-B364-69B8A6052DBC}" type="presParOf" srcId="{56003887-356B-4948-B301-21F2D89173E7}" destId="{F42A579E-959D-49C9-8F7E-3E51D745737B}" srcOrd="0" destOrd="0" presId="urn:microsoft.com/office/officeart/2005/8/layout/hList1"/>
    <dgm:cxn modelId="{E83A2D31-CFF7-4709-B312-98DA950FE468}" type="presParOf" srcId="{56003887-356B-4948-B301-21F2D89173E7}" destId="{992C135B-F24C-4CD4-89C2-7D33B2EB2548}" srcOrd="1" destOrd="0" presId="urn:microsoft.com/office/officeart/2005/8/layout/hList1"/>
    <dgm:cxn modelId="{E1E0940E-2202-4DAF-9F4F-B1E5C70BC33D}" type="presParOf" srcId="{70B1CE6F-9EC0-4D38-9F9A-59DE1D825A5A}" destId="{6E2959DC-1A9E-439B-9BC9-4832BCD6C597}" srcOrd="1" destOrd="0" presId="urn:microsoft.com/office/officeart/2005/8/layout/hList1"/>
    <dgm:cxn modelId="{74972D69-701D-46A1-9478-5E1F6F926271}" type="presParOf" srcId="{70B1CE6F-9EC0-4D38-9F9A-59DE1D825A5A}" destId="{4B2DE4DC-C58B-4E7F-ABD9-B735DA655C54}" srcOrd="2" destOrd="0" presId="urn:microsoft.com/office/officeart/2005/8/layout/hList1"/>
    <dgm:cxn modelId="{090901AA-039E-4115-A351-7766BFE769D8}" type="presParOf" srcId="{4B2DE4DC-C58B-4E7F-ABD9-B735DA655C54}" destId="{C3C6D52F-BE7F-4B20-99AB-8079EBAC56DE}" srcOrd="0" destOrd="0" presId="urn:microsoft.com/office/officeart/2005/8/layout/hList1"/>
    <dgm:cxn modelId="{83A2DBC5-1AB8-439A-BE6F-6A1C68456E8E}" type="presParOf" srcId="{4B2DE4DC-C58B-4E7F-ABD9-B735DA655C54}" destId="{930CF019-2EBB-497B-85A5-6BF35A9EC6E6}" srcOrd="1" destOrd="0" presId="urn:microsoft.com/office/officeart/2005/8/layout/hList1"/>
    <dgm:cxn modelId="{416797ED-7640-49AD-AFCC-3A44B220A13C}" type="presParOf" srcId="{70B1CE6F-9EC0-4D38-9F9A-59DE1D825A5A}" destId="{85028B24-1381-499B-A235-B222F41E325E}" srcOrd="3" destOrd="0" presId="urn:microsoft.com/office/officeart/2005/8/layout/hList1"/>
    <dgm:cxn modelId="{874E58B9-0E21-4BC2-AC1A-37BDEF9BB6D8}" type="presParOf" srcId="{70B1CE6F-9EC0-4D38-9F9A-59DE1D825A5A}" destId="{88978190-C1F0-45C9-AA72-A055AD625A43}" srcOrd="4" destOrd="0" presId="urn:microsoft.com/office/officeart/2005/8/layout/hList1"/>
    <dgm:cxn modelId="{C748268E-5F06-46D3-B100-3D2D2FE13A24}" type="presParOf" srcId="{88978190-C1F0-45C9-AA72-A055AD625A43}" destId="{FD271B33-BD16-4187-9884-59D7D331ADD3}" srcOrd="0" destOrd="0" presId="urn:microsoft.com/office/officeart/2005/8/layout/hList1"/>
    <dgm:cxn modelId="{F4FF8E52-9C40-4810-8521-E4A96FA23F4E}" type="presParOf" srcId="{88978190-C1F0-45C9-AA72-A055AD625A43}" destId="{2FF977CD-0AD4-465E-A583-AF0F3C981E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FB416-E43E-42A6-B82E-C0D9DD9C17FD}">
      <dsp:nvSpPr>
        <dsp:cNvPr id="0" name=""/>
        <dsp:cNvSpPr/>
      </dsp:nvSpPr>
      <dsp:spPr>
        <a:xfrm>
          <a:off x="1004" y="129883"/>
          <a:ext cx="3656707" cy="1828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Когда требуется немедленно нанести удар кулаком по грудине и приступить к сердечно-лёгочной реанимации.</a:t>
          </a:r>
          <a:endParaRPr lang="ru-RU" sz="2000" b="1" kern="1200" dirty="0"/>
        </a:p>
      </dsp:txBody>
      <dsp:txXfrm>
        <a:off x="54555" y="183434"/>
        <a:ext cx="3549605" cy="1721251"/>
      </dsp:txXfrm>
    </dsp:sp>
    <dsp:sp modelId="{6BFEF5C0-427C-4C4C-8E4A-E7560EA34ED4}">
      <dsp:nvSpPr>
        <dsp:cNvPr id="0" name=""/>
        <dsp:cNvSpPr/>
      </dsp:nvSpPr>
      <dsp:spPr>
        <a:xfrm>
          <a:off x="366675" y="1958237"/>
          <a:ext cx="365670" cy="13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265"/>
              </a:lnTo>
              <a:lnTo>
                <a:pt x="365670" y="1371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51363-25FA-4CA1-8FC0-FD4E862DF425}">
      <dsp:nvSpPr>
        <dsp:cNvPr id="0" name=""/>
        <dsp:cNvSpPr/>
      </dsp:nvSpPr>
      <dsp:spPr>
        <a:xfrm>
          <a:off x="732345" y="2415325"/>
          <a:ext cx="2925365" cy="182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Нет сознания.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Нет реакции зрачков на свет.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Нет пульса на сонной артерии.</a:t>
          </a:r>
          <a:endParaRPr lang="ru-RU" sz="1600" kern="1200" dirty="0"/>
        </a:p>
      </dsp:txBody>
      <dsp:txXfrm>
        <a:off x="785896" y="2468876"/>
        <a:ext cx="2818263" cy="1721251"/>
      </dsp:txXfrm>
    </dsp:sp>
    <dsp:sp modelId="{D8EA6A30-B2B4-46F2-BE36-31DBEB96F1E4}">
      <dsp:nvSpPr>
        <dsp:cNvPr id="0" name=""/>
        <dsp:cNvSpPr/>
      </dsp:nvSpPr>
      <dsp:spPr>
        <a:xfrm>
          <a:off x="4571888" y="129883"/>
          <a:ext cx="3656707" cy="1828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Ситуации, когда следует накладывать давящие повязки.</a:t>
          </a:r>
          <a:endParaRPr lang="ru-RU" sz="2000" b="1" kern="1200" dirty="0"/>
        </a:p>
      </dsp:txBody>
      <dsp:txXfrm>
        <a:off x="4625439" y="183434"/>
        <a:ext cx="3549605" cy="1721251"/>
      </dsp:txXfrm>
    </dsp:sp>
    <dsp:sp modelId="{BE3A3C95-7DD8-4447-9DB3-9C4838D14A7B}">
      <dsp:nvSpPr>
        <dsp:cNvPr id="0" name=""/>
        <dsp:cNvSpPr/>
      </dsp:nvSpPr>
      <dsp:spPr>
        <a:xfrm>
          <a:off x="4937559" y="1958237"/>
          <a:ext cx="365670" cy="13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265"/>
              </a:lnTo>
              <a:lnTo>
                <a:pt x="365670" y="1371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354F5-D18C-4F69-8F0B-1D1850C0CD94}">
      <dsp:nvSpPr>
        <dsp:cNvPr id="0" name=""/>
        <dsp:cNvSpPr/>
      </dsp:nvSpPr>
      <dsp:spPr>
        <a:xfrm>
          <a:off x="5303229" y="2415325"/>
          <a:ext cx="2925365" cy="182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 кровотечениях, если кровь пассивно стекает из раны.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Сразу после освобождения конечностей при синдроме сдавливания.</a:t>
          </a:r>
          <a:endParaRPr lang="ru-RU" sz="1600" kern="1200" dirty="0"/>
        </a:p>
      </dsp:txBody>
      <dsp:txXfrm>
        <a:off x="5356780" y="2468876"/>
        <a:ext cx="2818263" cy="1721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A579E-959D-49C9-8F7E-3E51D745737B}">
      <dsp:nvSpPr>
        <dsp:cNvPr id="0" name=""/>
        <dsp:cNvSpPr/>
      </dsp:nvSpPr>
      <dsp:spPr>
        <a:xfrm>
          <a:off x="10344" y="0"/>
          <a:ext cx="2507456" cy="909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Ситуации, когда следует немедленно наложить кровоостанавливающий жгут.</a:t>
          </a:r>
          <a:endParaRPr lang="ru-RU" sz="1400" kern="1200" dirty="0"/>
        </a:p>
      </dsp:txBody>
      <dsp:txXfrm>
        <a:off x="10344" y="0"/>
        <a:ext cx="2507456" cy="909266"/>
      </dsp:txXfrm>
    </dsp:sp>
    <dsp:sp modelId="{992C135B-F24C-4CD4-89C2-7D33B2EB2548}">
      <dsp:nvSpPr>
        <dsp:cNvPr id="0" name=""/>
        <dsp:cNvSpPr/>
      </dsp:nvSpPr>
      <dsp:spPr>
        <a:xfrm>
          <a:off x="82359" y="956322"/>
          <a:ext cx="2507456" cy="22289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Алая кровь из раня бьет фонтанирующей струей.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Над раной образуется валик из вытекающей крови.</a:t>
          </a:r>
          <a:endParaRPr lang="ru-RU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Большое кровавое пятно на одежде или лужа крови возле пострадавшего.</a:t>
          </a:r>
          <a:endParaRPr lang="ru-RU" sz="1400" kern="1200" dirty="0"/>
        </a:p>
      </dsp:txBody>
      <dsp:txXfrm>
        <a:off x="82359" y="956322"/>
        <a:ext cx="2507456" cy="2228940"/>
      </dsp:txXfrm>
    </dsp:sp>
    <dsp:sp modelId="{C3C6D52F-BE7F-4B20-99AB-8079EBAC56DE}">
      <dsp:nvSpPr>
        <dsp:cNvPr id="0" name=""/>
        <dsp:cNvSpPr/>
      </dsp:nvSpPr>
      <dsp:spPr>
        <a:xfrm>
          <a:off x="2746656" y="20215"/>
          <a:ext cx="2507456" cy="909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Ситуации, когда необходимо накладывать защитные или турникетные жгуты.</a:t>
          </a:r>
          <a:endParaRPr lang="ru-RU" sz="1400" kern="1200" dirty="0"/>
        </a:p>
      </dsp:txBody>
      <dsp:txXfrm>
        <a:off x="2746656" y="20215"/>
        <a:ext cx="2507456" cy="909266"/>
      </dsp:txXfrm>
    </dsp:sp>
    <dsp:sp modelId="{930CF019-2EBB-497B-85A5-6BF35A9EC6E6}">
      <dsp:nvSpPr>
        <dsp:cNvPr id="0" name=""/>
        <dsp:cNvSpPr/>
      </dsp:nvSpPr>
      <dsp:spPr>
        <a:xfrm>
          <a:off x="2746656" y="956322"/>
          <a:ext cx="2507456" cy="22289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случаях синдрома сдавливания до освобождения конечностей.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 признаках отека легких.</a:t>
          </a:r>
          <a:endParaRPr lang="ru-RU" sz="1400" kern="1200" dirty="0"/>
        </a:p>
      </dsp:txBody>
      <dsp:txXfrm>
        <a:off x="2746656" y="956322"/>
        <a:ext cx="2507456" cy="2228940"/>
      </dsp:txXfrm>
    </dsp:sp>
    <dsp:sp modelId="{FD271B33-BD16-4187-9884-59D7D331ADD3}">
      <dsp:nvSpPr>
        <dsp:cNvPr id="0" name=""/>
        <dsp:cNvSpPr/>
      </dsp:nvSpPr>
      <dsp:spPr>
        <a:xfrm>
          <a:off x="5554957" y="20215"/>
          <a:ext cx="2507456" cy="909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Ситуации, когда необходимо накладывать шины на конечности:</a:t>
          </a:r>
          <a:endParaRPr lang="ru-RU" sz="1400" kern="1200" dirty="0"/>
        </a:p>
      </dsp:txBody>
      <dsp:txXfrm>
        <a:off x="5554957" y="20215"/>
        <a:ext cx="2507456" cy="909266"/>
      </dsp:txXfrm>
    </dsp:sp>
    <dsp:sp modelId="{2FF977CD-0AD4-465E-A583-AF0F3C981E72}">
      <dsp:nvSpPr>
        <dsp:cNvPr id="0" name=""/>
        <dsp:cNvSpPr/>
      </dsp:nvSpPr>
      <dsp:spPr>
        <a:xfrm>
          <a:off x="5554957" y="956322"/>
          <a:ext cx="2507456" cy="22289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Видны костные отломки.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При жалобах на боль.</a:t>
          </a:r>
          <a:endParaRPr lang="ru-RU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 деформации и отеках конечностей.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При освобождении придавленных конечностей.</a:t>
          </a:r>
          <a:endParaRPr lang="ru-RU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 укусах ядовитых змей</a:t>
          </a:r>
          <a:endParaRPr lang="ru-RU" sz="1400" kern="1200" dirty="0"/>
        </a:p>
      </dsp:txBody>
      <dsp:txXfrm>
        <a:off x="5554957" y="956322"/>
        <a:ext cx="2507456" cy="2228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B940D-BD26-48AC-B90E-5C4BF8FAB90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1053E-D55A-4B72-BA21-2DC9D1BB8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4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1053E-D55A-4B72-BA21-2DC9D1BB8EE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2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1053E-D55A-4B72-BA21-2DC9D1BB8EEB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4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91F3-6EAF-49C6-8C39-AFA76161428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955985-368A-4EE6-B1A1-EF8CA9BF954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91F3-6EAF-49C6-8C39-AFA76161428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5985-368A-4EE6-B1A1-EF8CA9BF9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91F3-6EAF-49C6-8C39-AFA76161428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5985-368A-4EE6-B1A1-EF8CA9BF9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91F3-6EAF-49C6-8C39-AFA76161428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5985-368A-4EE6-B1A1-EF8CA9BF9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91F3-6EAF-49C6-8C39-AFA76161428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5985-368A-4EE6-B1A1-EF8CA9BF95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91F3-6EAF-49C6-8C39-AFA76161428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5985-368A-4EE6-B1A1-EF8CA9BF9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91F3-6EAF-49C6-8C39-AFA76161428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5985-368A-4EE6-B1A1-EF8CA9BF9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91F3-6EAF-49C6-8C39-AFA76161428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5985-368A-4EE6-B1A1-EF8CA9BF9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91F3-6EAF-49C6-8C39-AFA76161428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5985-368A-4EE6-B1A1-EF8CA9BF9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91F3-6EAF-49C6-8C39-AFA76161428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5985-368A-4EE6-B1A1-EF8CA9BF95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91F3-6EAF-49C6-8C39-AFA76161428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5985-368A-4EE6-B1A1-EF8CA9BF95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5491F3-6EAF-49C6-8C39-AFA76161428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955985-368A-4EE6-B1A1-EF8CA9BF954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0079"/>
          </a:xfrm>
        </p:spPr>
        <p:txBody>
          <a:bodyPr/>
          <a:lstStyle/>
          <a:p>
            <a:r>
              <a:rPr lang="ru-RU" sz="3200" dirty="0" smtClean="0"/>
              <a:t>Основы оказания первой помощи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376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Наружные кровотечения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19658066"/>
              </p:ext>
            </p:extLst>
          </p:nvPr>
        </p:nvGraphicFramePr>
        <p:xfrm>
          <a:off x="467544" y="1772816"/>
          <a:ext cx="8467029" cy="4410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343"/>
                <a:gridCol w="2822343"/>
                <a:gridCol w="2822343"/>
              </a:tblGrid>
              <a:tr h="5576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Артериальное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Венозное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Капиллярное </a:t>
                      </a:r>
                      <a:endParaRPr lang="ru-RU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Кровь</a:t>
                      </a:r>
                      <a:r>
                        <a:rPr lang="ru-RU" sz="1400" baseline="0" dirty="0" smtClean="0"/>
                        <a:t> ярко-красного цвета. Изливается пульсирующей струёй.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Кровь</a:t>
                      </a:r>
                      <a:r>
                        <a:rPr lang="ru-RU" sz="1400" baseline="0" dirty="0" smtClean="0"/>
                        <a:t> темно-красного цвета. Изливается медленной струёй.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Кровь капает каплями</a:t>
                      </a:r>
                      <a:endParaRPr lang="ru-RU" sz="1400" dirty="0"/>
                    </a:p>
                  </a:txBody>
                  <a:tcPr/>
                </a:tc>
              </a:tr>
              <a:tr h="13058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Первая помощь:</a:t>
                      </a:r>
                    </a:p>
                    <a:p>
                      <a:r>
                        <a:rPr lang="ru-RU" sz="1400" dirty="0" smtClean="0"/>
                        <a:t>наложить жгут выше места повреждения.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Первая помощь:</a:t>
                      </a:r>
                    </a:p>
                    <a:p>
                      <a:r>
                        <a:rPr lang="ru-RU" sz="1400" dirty="0" smtClean="0"/>
                        <a:t>наложить давящую повязку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Первая помощь:</a:t>
                      </a:r>
                    </a:p>
                    <a:p>
                      <a:r>
                        <a:rPr lang="ru-RU" sz="1400" dirty="0" smtClean="0"/>
                        <a:t>обработать обеззараживающей жидкостью и наложить повязку</a:t>
                      </a:r>
                      <a:endParaRPr lang="ru-RU" sz="1400" dirty="0"/>
                    </a:p>
                  </a:txBody>
                  <a:tcPr/>
                </a:tc>
              </a:tr>
              <a:tr h="1602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81128"/>
            <a:ext cx="1656184" cy="15517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581128"/>
            <a:ext cx="1639014" cy="1575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53136"/>
            <a:ext cx="1944216" cy="150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Техника наложения кровоостанавливающего </a:t>
            </a:r>
            <a:r>
              <a:rPr lang="ru-RU" sz="2700" dirty="0" smtClean="0"/>
              <a:t>жгута </a:t>
            </a:r>
            <a:r>
              <a:rPr lang="ru-RU" sz="2700" dirty="0" err="1" smtClean="0"/>
              <a:t>Эсмарха</a:t>
            </a:r>
            <a:r>
              <a:rPr lang="ru-RU" sz="3600" dirty="0" smtClean="0"/>
              <a:t>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772817"/>
            <a:ext cx="1584177" cy="12673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040159"/>
            <a:ext cx="1584177" cy="11089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149080"/>
            <a:ext cx="1584177" cy="10710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3" y="5220173"/>
            <a:ext cx="1560773" cy="12512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39752" y="1792483"/>
            <a:ext cx="6192688" cy="110799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конечность обнажите, приподнимите кверху, наложите на неё </a:t>
            </a:r>
            <a:r>
              <a:rPr lang="ru-RU" sz="1600" dirty="0" smtClean="0"/>
              <a:t>повязку из бинта или мягкую прокладку из чистой ткани (без комков, бугров, неровностей)</a:t>
            </a:r>
            <a:endParaRPr lang="ru-RU" sz="1600" dirty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3065554"/>
            <a:ext cx="6192688" cy="83099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Жгут подведите под конечность, умеренно растяните и зафиксируйте дин ход на повязке. Начальный отрезок жгута остается свободный.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339752" y="4149080"/>
            <a:ext cx="619268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Сделайте еще 2-3 хода, причем каждый последующий накладывайте рядом с предыдущим – вплотную, но не поверх.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307879" y="5233389"/>
            <a:ext cx="6192688" cy="132343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Жгут накладывают до остановки кровотечения, постоянно контролируя пульс. Последние 1-2 хода делают поверх предыдущих. </a:t>
            </a:r>
            <a:r>
              <a:rPr lang="ru-RU" sz="1600" dirty="0"/>
              <a:t>К</a:t>
            </a:r>
            <a:r>
              <a:rPr lang="ru-RU" sz="1600" dirty="0" smtClean="0"/>
              <a:t>онец ленточного жгута свяжите с начальным отрезком. Цепочку жгута </a:t>
            </a:r>
            <a:r>
              <a:rPr lang="ru-RU" sz="1600" dirty="0" err="1" smtClean="0"/>
              <a:t>Эсмарха</a:t>
            </a:r>
            <a:r>
              <a:rPr lang="ru-RU" sz="1600" dirty="0" smtClean="0"/>
              <a:t> застегните на крючок.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466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Остановка кровотечения закруткой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4373563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/>
              <a:t>Закрутка с помощью палочки:</a:t>
            </a:r>
          </a:p>
          <a:p>
            <a:pPr marL="114300" indent="0">
              <a:buNone/>
            </a:pPr>
            <a:r>
              <a:rPr lang="ru-RU" sz="1600" dirty="0" smtClean="0"/>
              <a:t>Перетянуть конечность можно закруткой, сделанной из не растягивающегося материала: галстука, пояса, скрученного платка, верёвки.</a:t>
            </a:r>
          </a:p>
          <a:p>
            <a:pPr marL="114300" indent="0">
              <a:buNone/>
            </a:pPr>
            <a:endParaRPr lang="ru-RU" sz="1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3427692" cy="3865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952" y="321297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Завязывание узла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429309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Закручивание с помощью палочки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594928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Закрепление палочкой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8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Переломы конечностей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16760"/>
          </a:xfrm>
        </p:spPr>
        <p:txBody>
          <a:bodyPr/>
          <a:lstStyle/>
          <a:p>
            <a:pPr marL="114300" indent="0">
              <a:buNone/>
            </a:pPr>
            <a:r>
              <a:rPr lang="ru-RU" b="1" i="1" dirty="0"/>
              <a:t>Перелом</a:t>
            </a:r>
            <a:r>
              <a:rPr lang="ru-RU" b="1" dirty="0"/>
              <a:t> </a:t>
            </a:r>
            <a:r>
              <a:rPr lang="ru-RU" dirty="0"/>
              <a:t>— </a:t>
            </a:r>
            <a:r>
              <a:rPr lang="ru-RU" sz="1600" dirty="0"/>
              <a:t>нарушение целостности кости. Перелом сопровождается сильной болью, иногда — обмороком или шоком, </a:t>
            </a:r>
            <a:r>
              <a:rPr lang="ru-RU" sz="1600" dirty="0" smtClean="0"/>
              <a:t>кровотечением.   Переломы бывают </a:t>
            </a:r>
            <a:r>
              <a:rPr lang="ru-RU" sz="1600" u="sng" dirty="0" smtClean="0"/>
              <a:t>Открытыми</a:t>
            </a:r>
            <a:r>
              <a:rPr lang="ru-RU" sz="1600" dirty="0" smtClean="0"/>
              <a:t> и </a:t>
            </a:r>
            <a:r>
              <a:rPr lang="ru-RU" sz="1600" u="sng" dirty="0" smtClean="0"/>
              <a:t>Закрытыми</a:t>
            </a:r>
            <a:r>
              <a:rPr lang="ru-RU" sz="1600" dirty="0" smtClean="0"/>
              <a:t>.</a:t>
            </a:r>
          </a:p>
          <a:p>
            <a:pPr marL="114300" indent="0">
              <a:buNone/>
            </a:pPr>
            <a:endParaRPr lang="ru-RU" sz="1600" dirty="0" smtClean="0"/>
          </a:p>
          <a:p>
            <a:pPr marL="114300" indent="0">
              <a:buNone/>
            </a:pPr>
            <a:endParaRPr lang="ru-RU" sz="1600" dirty="0" smtClean="0"/>
          </a:p>
          <a:p>
            <a:pPr marL="114300" indent="0">
              <a:buNone/>
            </a:pPr>
            <a:endParaRPr lang="ru-RU" sz="1600" dirty="0"/>
          </a:p>
          <a:p>
            <a:pPr marL="114300" indent="0">
              <a:buNone/>
            </a:pPr>
            <a:endParaRPr lang="ru-RU" sz="1600" dirty="0" smtClean="0"/>
          </a:p>
          <a:p>
            <a:pPr marL="114300" indent="0">
              <a:buNone/>
            </a:pPr>
            <a:endParaRPr lang="ru-RU" sz="1600" dirty="0"/>
          </a:p>
          <a:p>
            <a:pPr marL="114300" indent="0">
              <a:buNone/>
            </a:pPr>
            <a:endParaRPr lang="ru-RU" sz="1600" dirty="0" smtClean="0"/>
          </a:p>
          <a:p>
            <a:pPr marL="114300" indent="0">
              <a:buNone/>
            </a:pPr>
            <a:endParaRPr lang="ru-RU" sz="1600" dirty="0"/>
          </a:p>
          <a:p>
            <a:pPr marL="114300" indent="0">
              <a:buNone/>
            </a:pPr>
            <a:endParaRPr lang="ru-RU" sz="1600" dirty="0" smtClean="0"/>
          </a:p>
          <a:p>
            <a:pPr marL="114300" indent="0">
              <a:buNone/>
            </a:pPr>
            <a:endParaRPr lang="ru-RU" sz="1600" dirty="0" smtClean="0"/>
          </a:p>
          <a:p>
            <a:pPr marL="114300" indent="0">
              <a:buNone/>
            </a:pPr>
            <a:r>
              <a:rPr lang="ru-RU" sz="1600" b="1" dirty="0" smtClean="0"/>
              <a:t>Первой помощью </a:t>
            </a:r>
            <a:r>
              <a:rPr lang="ru-RU" sz="1600" dirty="0" smtClean="0"/>
              <a:t>как при открытом , так и при закрытом переломе  является </a:t>
            </a:r>
            <a:r>
              <a:rPr lang="ru-RU" sz="1600" i="1" dirty="0" smtClean="0"/>
              <a:t>иммобилизация </a:t>
            </a:r>
            <a:r>
              <a:rPr lang="ru-RU" sz="1600" dirty="0" smtClean="0"/>
              <a:t>(создание покоя) поврежденной конечности. Для иммобилизации используются готовые шины, а так же палки, доски, линейка, куски фанеры и т.д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2936"/>
            <a:ext cx="5594546" cy="23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0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44510"/>
              </p:ext>
            </p:extLst>
          </p:nvPr>
        </p:nvGraphicFramePr>
        <p:xfrm>
          <a:off x="971600" y="1124744"/>
          <a:ext cx="7368480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4240"/>
                <a:gridCol w="3684240"/>
              </a:tblGrid>
              <a:tr h="2818155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Открытый перелом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Открытые переломы требуют особого внимания. Иммобилизация осуществляется в</a:t>
                      </a:r>
                      <a:r>
                        <a:rPr lang="ru-RU" sz="1400" baseline="0" dirty="0" smtClean="0"/>
                        <a:t> соответствии с приводимыми ниже указаниями.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/>
                        <a:t>На рану следует наложить стерильную повязку.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/>
                        <a:t>При кровотечении из артерий наложить жгут.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/>
                        <a:t>Вправлять отломки, касаться раны нельзя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7838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Закрытый перелом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Не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следует снимать с пострадавшего одежду- шину нужно накладывать поверх неё. К месту травмы необходимо прикладывать холод для уменьшения боли. Обеспечить покой , обездвижив пострадавшую конечность. Наложить шину.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390145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помощь при переломах: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8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704902" cy="5777762"/>
          </a:xfrm>
        </p:spPr>
      </p:pic>
    </p:spTree>
    <p:extLst>
      <p:ext uri="{BB962C8B-B14F-4D97-AF65-F5344CB8AC3E}">
        <p14:creationId xmlns:p14="http://schemas.microsoft.com/office/powerpoint/2010/main" val="10065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помощь при ушибах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b="1" dirty="0" smtClean="0"/>
              <a:t>Признаки:</a:t>
            </a:r>
            <a:r>
              <a:rPr lang="ru-RU" sz="2000" dirty="0" smtClean="0"/>
              <a:t> припухлость, боль при прикосновении к месту ушиба</a:t>
            </a:r>
          </a:p>
          <a:p>
            <a:pPr marL="114300" indent="0">
              <a:buNone/>
            </a:pPr>
            <a:r>
              <a:rPr lang="ru-RU" sz="2000" b="1" dirty="0" smtClean="0"/>
              <a:t>Первая помощь: </a:t>
            </a:r>
          </a:p>
          <a:p>
            <a:r>
              <a:rPr lang="ru-RU" sz="2000" dirty="0" smtClean="0"/>
              <a:t>К месту ушиба приложить холод</a:t>
            </a:r>
          </a:p>
          <a:p>
            <a:r>
              <a:rPr lang="ru-RU" sz="2000" dirty="0" smtClean="0"/>
              <a:t>Наложить тугую повязку</a:t>
            </a:r>
          </a:p>
          <a:p>
            <a:r>
              <a:rPr lang="ru-RU" sz="2000" dirty="0" smtClean="0"/>
              <a:t>Не следует смазывать ушибленное место настойкой йода, растирать и накладывать согревающий компресс, так как эти лишь усиливает боль.</a:t>
            </a:r>
          </a:p>
          <a:p>
            <a:r>
              <a:rPr lang="ru-RU" sz="2000" dirty="0" smtClean="0"/>
              <a:t>Доставить в медицинское </a:t>
            </a:r>
          </a:p>
          <a:p>
            <a:r>
              <a:rPr lang="ru-RU" sz="2000" dirty="0" smtClean="0"/>
              <a:t>учреждение.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29789"/>
            <a:ext cx="322785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помощь при ранении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78011"/>
            <a:ext cx="1931993" cy="148399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582768"/>
            <a:ext cx="1892403" cy="15563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43580"/>
            <a:ext cx="2890588" cy="13752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2" y="4149080"/>
            <a:ext cx="2113371" cy="1527241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765163"/>
              </p:ext>
            </p:extLst>
          </p:nvPr>
        </p:nvGraphicFramePr>
        <p:xfrm>
          <a:off x="971600" y="1988840"/>
          <a:ext cx="5464433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4433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Виды ран</a:t>
                      </a:r>
                      <a:endParaRPr lang="ru-RU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3" name="Прямая со стрелкой 12"/>
          <p:cNvCxnSpPr>
            <a:endCxn id="10" idx="0"/>
          </p:cNvCxnSpPr>
          <p:nvPr/>
        </p:nvCxnSpPr>
        <p:spPr>
          <a:xfrm flipH="1">
            <a:off x="1340198" y="2780928"/>
            <a:ext cx="711522" cy="13681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635896" y="2780928"/>
            <a:ext cx="0" cy="135820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516216" y="2492896"/>
            <a:ext cx="504056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9" idx="0"/>
          </p:cNvCxnSpPr>
          <p:nvPr/>
        </p:nvCxnSpPr>
        <p:spPr>
          <a:xfrm>
            <a:off x="5508104" y="2780928"/>
            <a:ext cx="725214" cy="14626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7544" y="5805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Колотая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915816" y="58052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Резаная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004048" y="58052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Ушибленная 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308304" y="22768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Рубленая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2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Первая помощь при ранении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Первая помощь:</a:t>
            </a:r>
          </a:p>
          <a:p>
            <a:pPr marL="114300" indent="0">
              <a:buNone/>
            </a:pPr>
            <a:r>
              <a:rPr lang="ru-RU" sz="1400" i="1" dirty="0" smtClean="0"/>
              <a:t>Для оказания первой помощи при ранении</a:t>
            </a:r>
          </a:p>
          <a:p>
            <a:pPr marL="114300" indent="0">
              <a:buNone/>
            </a:pPr>
            <a:r>
              <a:rPr lang="ru-RU" sz="1400" i="1" dirty="0"/>
              <a:t>н</a:t>
            </a:r>
            <a:r>
              <a:rPr lang="ru-RU" sz="1400" i="1" dirty="0" smtClean="0"/>
              <a:t>еобходимо вскрыть имеющийся в аптечке </a:t>
            </a:r>
          </a:p>
          <a:p>
            <a:pPr marL="114300" indent="0">
              <a:buNone/>
            </a:pPr>
            <a:r>
              <a:rPr lang="ru-RU" sz="1400" i="1" dirty="0"/>
              <a:t>и</a:t>
            </a:r>
            <a:r>
              <a:rPr lang="ru-RU" sz="1400" i="1" dirty="0" smtClean="0"/>
              <a:t>ндивидуальный пакет, наложить повязку.</a:t>
            </a:r>
          </a:p>
          <a:p>
            <a:pPr marL="571500" indent="-457200">
              <a:buFont typeface="+mj-lt"/>
              <a:buAutoNum type="arabicPeriod"/>
            </a:pPr>
            <a:endParaRPr lang="ru-RU" sz="1800" dirty="0" smtClean="0"/>
          </a:p>
          <a:p>
            <a:pPr marL="571500" indent="-457200">
              <a:buFont typeface="+mj-lt"/>
              <a:buAutoNum type="arabicPeriod"/>
            </a:pPr>
            <a:r>
              <a:rPr lang="ru-RU" sz="1800" dirty="0" smtClean="0"/>
              <a:t>Остановить кровотечение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1800" dirty="0" smtClean="0"/>
              <a:t>Защитить рану от загрязнения и 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1800" dirty="0" smtClean="0"/>
              <a:t>проникновения в неё микробов. 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1800" dirty="0" smtClean="0"/>
              <a:t>Обработка раны.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1800" dirty="0" smtClean="0"/>
              <a:t>Наложение стерильной повязки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1800" dirty="0" smtClean="0"/>
              <a:t>Обездвиживание тела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1800" dirty="0" smtClean="0"/>
              <a:t>Обезболивание  </a:t>
            </a:r>
          </a:p>
          <a:p>
            <a:pPr marL="114300" indent="0">
              <a:buNone/>
            </a:pPr>
            <a:endParaRPr lang="ru-RU" sz="1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43714"/>
            <a:ext cx="2664296" cy="447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Первая помощь при ранении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4" y="1752600"/>
            <a:ext cx="8086111" cy="4373563"/>
          </a:xfrm>
        </p:spPr>
      </p:pic>
    </p:spTree>
    <p:extLst>
      <p:ext uri="{BB962C8B-B14F-4D97-AF65-F5344CB8AC3E}">
        <p14:creationId xmlns:p14="http://schemas.microsoft.com/office/powerpoint/2010/main" val="23399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half" idx="4294967295"/>
          </p:nvPr>
        </p:nvSpPr>
        <p:spPr>
          <a:xfrm>
            <a:off x="323528" y="476672"/>
            <a:ext cx="8321675" cy="1925638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/>
              <a:t>Первая </a:t>
            </a:r>
            <a:r>
              <a:rPr lang="ru-RU" i="1" dirty="0" smtClean="0"/>
              <a:t>помощь</a:t>
            </a:r>
            <a:r>
              <a:rPr lang="ru-RU" dirty="0" smtClean="0"/>
              <a:t> </a:t>
            </a:r>
            <a:r>
              <a:rPr lang="ru-RU" dirty="0"/>
              <a:t>представляет собой комплекс срочных мероприятий, проводимых при несчастных случаях и внезапных заболеваниях, направленных на прекращение действия повреждающего фактора, на устранение явлений, угрожающих жизни, на облегчение страданий и подготовку пострадавшего к отправке в лечебное учреждение.</a:t>
            </a:r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4294967295"/>
          </p:nvPr>
        </p:nvSpPr>
        <p:spPr>
          <a:xfrm>
            <a:off x="395536" y="2492896"/>
            <a:ext cx="8218487" cy="237648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Первая </a:t>
            </a:r>
            <a:r>
              <a:rPr lang="ru-RU" b="1" i="1" dirty="0" smtClean="0"/>
              <a:t>помощь</a:t>
            </a:r>
            <a:r>
              <a:rPr lang="ru-RU" dirty="0" smtClean="0"/>
              <a:t> </a:t>
            </a:r>
            <a:r>
              <a:rPr lang="ru-RU" dirty="0"/>
              <a:t>- это простейшие медицинские действия, выполняемые непосредственно на месте происшествия в кратчайшие сроки после травмы. Она оказывается, как правило, не медиками, а работниками, находящимися в момент происшествия непосредственно на месте происшествия или вблизи от него. 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81128"/>
            <a:ext cx="2524056" cy="200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Первая помощь при термических и электрических ожогах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dirty="0" smtClean="0"/>
              <a:t>Ожоги делятся на </a:t>
            </a:r>
            <a:r>
              <a:rPr lang="ru-RU" sz="1600" b="1" i="1" u="sng" dirty="0" smtClean="0"/>
              <a:t>4 степени </a:t>
            </a:r>
            <a:r>
              <a:rPr lang="ru-RU" sz="1600" dirty="0" smtClean="0"/>
              <a:t>в зависимости от площади и глубины поражения тела человека огнем, горячей водой, паром, расплавленным металлом, электрическим током, химическим действием кислот и щелочей: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u="sng" dirty="0" smtClean="0"/>
              <a:t>Первая степень </a:t>
            </a:r>
            <a:r>
              <a:rPr lang="ru-RU" sz="1600" dirty="0" smtClean="0"/>
              <a:t>ожога характеризуется покраснением, отечностью, болезненными ощущениями;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u="sng" dirty="0" smtClean="0"/>
              <a:t>Вторая</a:t>
            </a:r>
            <a:r>
              <a:rPr lang="ru-RU" sz="1600" dirty="0" smtClean="0"/>
              <a:t> – появлением пузырей, наполненных жидкостью желтоватого цвета;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u="sng" dirty="0" smtClean="0"/>
              <a:t>Третья</a:t>
            </a:r>
            <a:r>
              <a:rPr lang="ru-RU" sz="1600" dirty="0" smtClean="0"/>
              <a:t> – наступлением неполного омертвления кожи;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u="sng" dirty="0" smtClean="0"/>
              <a:t>Четвертая </a:t>
            </a:r>
            <a:r>
              <a:rPr lang="ru-RU" sz="1600" dirty="0" smtClean="0"/>
              <a:t>(самая тяжелая) – наличием коричневого или черного струпа различной толщины, омертвлением кожи.</a:t>
            </a:r>
          </a:p>
          <a:p>
            <a:pPr marL="11430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4463"/>
            <a:ext cx="8136904" cy="221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Первая помощь при термических и электрических ожогах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507288" cy="48447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i="1" dirty="0" smtClean="0"/>
              <a:t>Первая помощь при ожогах направлена на защиту пораженных участков от инфекции, микробов и на борьбу с шоком.</a:t>
            </a:r>
          </a:p>
          <a:p>
            <a:pPr marL="114300" indent="0">
              <a:buNone/>
            </a:pPr>
            <a:r>
              <a:rPr lang="ru-RU" sz="1800" b="1" dirty="0" smtClean="0"/>
              <a:t>Что необходимо сделать в первые минуты?</a:t>
            </a:r>
          </a:p>
          <a:p>
            <a:r>
              <a:rPr lang="ru-RU" sz="1600" dirty="0" smtClean="0"/>
              <a:t>Обработать ожог в зависимости от целостности ожоговых пузырей.</a:t>
            </a:r>
          </a:p>
          <a:p>
            <a:r>
              <a:rPr lang="ru-RU" sz="1600" dirty="0" smtClean="0"/>
              <a:t>Приложить холод.</a:t>
            </a:r>
          </a:p>
          <a:p>
            <a:r>
              <a:rPr lang="ru-RU" sz="1600" dirty="0" smtClean="0"/>
              <a:t>Обезболить.</a:t>
            </a:r>
          </a:p>
          <a:p>
            <a:r>
              <a:rPr lang="ru-RU" sz="1600" dirty="0" smtClean="0"/>
              <a:t>Предложить обильное питье.</a:t>
            </a:r>
          </a:p>
          <a:p>
            <a:r>
              <a:rPr lang="ru-RU" sz="1600" dirty="0" smtClean="0"/>
              <a:t>Обеспечить пострадавшему полный покой.</a:t>
            </a:r>
          </a:p>
          <a:p>
            <a:pPr marL="114300" indent="0" algn="ctr">
              <a:buNone/>
            </a:pPr>
            <a:r>
              <a:rPr lang="ru-RU" sz="1600" b="1" dirty="0" smtClean="0"/>
              <a:t>Правила обработки термических ожогов.</a:t>
            </a:r>
          </a:p>
          <a:p>
            <a:pPr marL="114300" indent="0" algn="ctr">
              <a:buNone/>
            </a:pP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882453"/>
              </p:ext>
            </p:extLst>
          </p:nvPr>
        </p:nvGraphicFramePr>
        <p:xfrm>
          <a:off x="899592" y="4509120"/>
          <a:ext cx="7344816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Без нарушения целостности ожоговых пузырей: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Подставить под струю холодной воды на 10 – 15 минут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dirty="0" smtClean="0"/>
                        <a:t>и/или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Приложить холод на 20-30 минут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С нарушением целостности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ожоговых пузырей и кожи: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Накрыть сухой чистой тканью.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Поверх сухой ткани приложить холод.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Запрещается промывать водой!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8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Первая помощь при термических и электрических ожогах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dirty="0" smtClean="0"/>
              <a:t>На небольшие ожоги 2-4 степени накладывают стерильную повязку, а при тяжелых обширный ожогах необходимо воспользоваться простыней, которой одним щадящим движением быстро накрыть поврежденный участок и так же быстро снять в больнице.</a:t>
            </a:r>
          </a:p>
          <a:p>
            <a:pPr marL="114300" indent="0">
              <a:buNone/>
            </a:pPr>
            <a:r>
              <a:rPr lang="ru-RU" sz="1600" dirty="0" smtClean="0"/>
              <a:t>Своевременное применения холода позволяет не только избежать образования пузырей и уменьшить боль, но и в большинстве случаев избежать развития ожогового шока.  Достаточно обложить обожженную поверхность пузырями со льдом или целлофановыми пакетами, наполненными снегом или холодной водой, чтобы значительно уменьшить </a:t>
            </a:r>
            <a:r>
              <a:rPr lang="ru-RU" sz="1600" dirty="0" err="1" smtClean="0"/>
              <a:t>плазмопотерю</a:t>
            </a:r>
            <a:r>
              <a:rPr lang="ru-RU" sz="1600" dirty="0" smtClean="0"/>
              <a:t>.</a:t>
            </a:r>
          </a:p>
          <a:p>
            <a:pPr marL="114300" indent="0">
              <a:buNone/>
            </a:pPr>
            <a:endParaRPr lang="ru-RU" sz="1600" b="1" dirty="0" smtClean="0"/>
          </a:p>
          <a:p>
            <a:pPr marL="114300" indent="0">
              <a:buNone/>
            </a:pPr>
            <a:r>
              <a:rPr lang="ru-RU" sz="1600" b="1" dirty="0" smtClean="0"/>
              <a:t>НЕДОПУСТИМО!</a:t>
            </a:r>
          </a:p>
          <a:p>
            <a:r>
              <a:rPr lang="ru-RU" sz="1400" i="1" dirty="0"/>
              <a:t>Д</a:t>
            </a:r>
            <a:r>
              <a:rPr lang="ru-RU" sz="1400" i="1" dirty="0" smtClean="0"/>
              <a:t>аже пытаться удалять остатки одежды и грязь.</a:t>
            </a:r>
          </a:p>
          <a:p>
            <a:r>
              <a:rPr lang="ru-RU" sz="1400" i="1" dirty="0" smtClean="0"/>
              <a:t>Смазывать ожоговую поверхность жиром, посыпать крахмалом или мукой.</a:t>
            </a:r>
          </a:p>
          <a:p>
            <a:r>
              <a:rPr lang="ru-RU" sz="1400" i="1" dirty="0" smtClean="0"/>
              <a:t>Обрабатывать спиртом, йодом место ожога.</a:t>
            </a:r>
          </a:p>
          <a:p>
            <a:r>
              <a:rPr lang="ru-RU" sz="1400" i="1" dirty="0" smtClean="0"/>
              <a:t>Вскрывать пузыри.</a:t>
            </a:r>
          </a:p>
          <a:p>
            <a:r>
              <a:rPr lang="ru-RU" sz="1400" i="1" dirty="0" smtClean="0"/>
              <a:t>Бинтовать обожженную поверхность.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4612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Химические ожоги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72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dirty="0" smtClean="0"/>
              <a:t>При </a:t>
            </a:r>
            <a:r>
              <a:rPr lang="ru-RU" sz="1600" b="1" dirty="0" smtClean="0"/>
              <a:t>химических ожогах</a:t>
            </a:r>
            <a:r>
              <a:rPr lang="ru-RU" sz="1600" dirty="0" smtClean="0"/>
              <a:t> глубина повреждения тканей зависит от длительности воздействия химического вещества. Поэтому важно как можно скорее уменьшить концентрацию химического вещества и время его воздействия. Для этого пораженной место </a:t>
            </a:r>
            <a:r>
              <a:rPr lang="ru-RU" sz="1600" i="1" dirty="0" smtClean="0"/>
              <a:t>сразу же промывают большим количеством проточной воды </a:t>
            </a:r>
            <a:r>
              <a:rPr lang="ru-RU" sz="1600" dirty="0" smtClean="0"/>
              <a:t>в течении 15-20 минут.</a:t>
            </a:r>
          </a:p>
          <a:p>
            <a:pPr marL="114300" indent="0">
              <a:buNone/>
            </a:pPr>
            <a:endParaRPr lang="ru-RU" sz="1600" dirty="0"/>
          </a:p>
          <a:p>
            <a:pPr marL="114300" indent="0">
              <a:buNone/>
            </a:pPr>
            <a:r>
              <a:rPr lang="ru-RU" sz="1600" dirty="0" smtClean="0"/>
              <a:t>Если кислота или щелочь попала на кожу через одежду, то сначала надо смыть ее водой с одежды, а потом осторожно разрезать и снять с пострадавшего одежду, после чего промыть кожу.</a:t>
            </a:r>
          </a:p>
          <a:p>
            <a:pPr marL="114300" indent="0">
              <a:buNone/>
            </a:pPr>
            <a:endParaRPr lang="ru-RU" sz="1600" b="1" dirty="0"/>
          </a:p>
          <a:p>
            <a:pPr marL="114300" indent="0">
              <a:buNone/>
            </a:pPr>
            <a:r>
              <a:rPr lang="ru-RU" sz="1600" b="1" dirty="0" smtClean="0"/>
              <a:t>При попадании на тело человека серной кислоты или щелочи в твердом виде </a:t>
            </a:r>
            <a:r>
              <a:rPr lang="ru-RU" sz="1600" dirty="0" smtClean="0"/>
              <a:t> необходимо удалить ее сухой ватой или кусочком ткани, а затем пораженное место тщательно промыть водой.</a:t>
            </a:r>
          </a:p>
          <a:p>
            <a:pPr marL="114300" indent="0">
              <a:buNone/>
            </a:pPr>
            <a:endParaRPr lang="ru-RU" sz="1600" b="1" dirty="0"/>
          </a:p>
          <a:p>
            <a:pPr marL="114300" indent="0">
              <a:buNone/>
            </a:pPr>
            <a:r>
              <a:rPr lang="ru-RU" sz="1600" b="1" i="1" dirty="0" smtClean="0"/>
              <a:t>Щелочные ожоги обрабатывают 1-2 %-</a:t>
            </a:r>
            <a:r>
              <a:rPr lang="ru-RU" sz="1600" b="1" i="1" dirty="0" err="1" smtClean="0"/>
              <a:t>ным</a:t>
            </a:r>
            <a:r>
              <a:rPr lang="ru-RU" sz="1600" b="1" i="1" dirty="0" smtClean="0"/>
              <a:t> раствором кислоты (борной, лимонной),  а кислотные – мыльным или содовым раствором.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7683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Химические ожоги глаз (век), пищевода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167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dirty="0" smtClean="0"/>
              <a:t>Для оказания помощи </a:t>
            </a:r>
            <a:r>
              <a:rPr lang="ru-RU" sz="2000" dirty="0"/>
              <a:t>необходимо осторожно </a:t>
            </a:r>
            <a:r>
              <a:rPr lang="ru-RU" sz="2000" dirty="0" smtClean="0"/>
              <a:t>раздвинуть веки пальцами и промыть глаз струей воды так, чтобы она стекала от носа кнаружи.</a:t>
            </a:r>
          </a:p>
          <a:p>
            <a:pPr marL="114300" indent="0">
              <a:buNone/>
            </a:pPr>
            <a:endParaRPr lang="ru-RU" sz="2000" dirty="0"/>
          </a:p>
          <a:p>
            <a:pPr marL="114300" indent="0">
              <a:buNone/>
            </a:pPr>
            <a:endParaRPr lang="ru-RU" sz="2000" dirty="0" smtClean="0"/>
          </a:p>
          <a:p>
            <a:pPr marL="114300" indent="0">
              <a:buNone/>
            </a:pPr>
            <a:endParaRPr lang="ru-RU" sz="2000" dirty="0"/>
          </a:p>
          <a:p>
            <a:pPr marL="114300" indent="0">
              <a:buNone/>
            </a:pPr>
            <a:endParaRPr lang="ru-RU" sz="2000" dirty="0" smtClean="0"/>
          </a:p>
          <a:p>
            <a:pPr marL="114300" indent="0">
              <a:buNone/>
            </a:pPr>
            <a:endParaRPr lang="ru-RU" sz="2000" dirty="0"/>
          </a:p>
          <a:p>
            <a:pPr marL="114300" indent="0">
              <a:buNone/>
            </a:pPr>
            <a:endParaRPr lang="ru-RU" sz="2000" dirty="0" smtClean="0"/>
          </a:p>
          <a:p>
            <a:pPr marL="114300" indent="0">
              <a:buNone/>
            </a:pPr>
            <a:endParaRPr lang="ru-RU" sz="2000" dirty="0"/>
          </a:p>
          <a:p>
            <a:pPr marL="114300" indent="0">
              <a:buNone/>
            </a:pPr>
            <a:endParaRPr lang="ru-RU" sz="2000" dirty="0" smtClean="0"/>
          </a:p>
          <a:p>
            <a:pPr marL="114300" indent="0">
              <a:buNone/>
            </a:pPr>
            <a:r>
              <a:rPr lang="ru-RU" sz="1600" dirty="0" smtClean="0"/>
              <a:t>При химическом ожоге пищевода немедленно вызовите врача, при рвоте дайте выпить не более 2-3 стаканов чистой воды, пить полезно молоко, яичные белки, растворенный крахмал.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1324948" cy="2276872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4283968" y="2623220"/>
            <a:ext cx="3168352" cy="187220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16016" y="299695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Недопустимо!</a:t>
            </a:r>
          </a:p>
          <a:p>
            <a:r>
              <a:rPr lang="ru-RU" sz="1200" dirty="0" smtClean="0"/>
              <a:t>Применять нейтрализующую жидкость при попадании в глаза едких химических веществ (кислота-щелочь).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763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Первая помощь при обморожении и переохлаждении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507288" cy="49167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dirty="0" smtClean="0"/>
              <a:t>Повреждение тканей в результате низкой температуры называется </a:t>
            </a:r>
            <a:r>
              <a:rPr lang="ru-RU" sz="2000" i="1" u="sng" dirty="0" smtClean="0"/>
              <a:t>обморожением.</a:t>
            </a:r>
          </a:p>
          <a:p>
            <a:pPr marL="114300" indent="0">
              <a:buNone/>
            </a:pPr>
            <a:r>
              <a:rPr lang="ru-RU" sz="1800" dirty="0"/>
              <a:t>Симптомы переохлаждения характеризуются </a:t>
            </a:r>
            <a:r>
              <a:rPr lang="ru-RU" sz="1800" u="sng" dirty="0"/>
              <a:t>3 степенями </a:t>
            </a:r>
            <a:r>
              <a:rPr lang="ru-RU" sz="1800" dirty="0"/>
              <a:t>переохлаждения, каждая из которых имеет свои признаки.</a:t>
            </a:r>
          </a:p>
          <a:p>
            <a:r>
              <a:rPr lang="ru-RU" sz="1800" i="1" u="sng" dirty="0" smtClean="0"/>
              <a:t>1 степень – </a:t>
            </a:r>
            <a:r>
              <a:rPr lang="ru-RU" sz="1800" dirty="0" smtClean="0"/>
              <a:t>отечность, потеря чувствительности.</a:t>
            </a:r>
          </a:p>
          <a:p>
            <a:r>
              <a:rPr lang="ru-RU" sz="1800" i="1" u="sng" dirty="0" smtClean="0"/>
              <a:t>2 степень – </a:t>
            </a:r>
            <a:r>
              <a:rPr lang="ru-RU" sz="1800" dirty="0" smtClean="0"/>
              <a:t>образование пузырей</a:t>
            </a:r>
          </a:p>
          <a:p>
            <a:r>
              <a:rPr lang="ru-RU" sz="1800" i="1" u="sng" dirty="0" smtClean="0"/>
              <a:t>3 степень – </a:t>
            </a:r>
            <a:r>
              <a:rPr lang="ru-RU" sz="1800" dirty="0" smtClean="0"/>
              <a:t>омертвление отмороженных участков кожи.</a:t>
            </a:r>
          </a:p>
          <a:p>
            <a:pPr marL="114300" indent="0">
              <a:buNone/>
            </a:pPr>
            <a:endParaRPr lang="ru-RU" sz="1600" dirty="0"/>
          </a:p>
          <a:p>
            <a:pPr marL="114300" indent="0">
              <a:buNone/>
            </a:pPr>
            <a:r>
              <a:rPr lang="ru-RU" sz="1600" b="1" dirty="0" smtClean="0"/>
              <a:t>Нельзя!</a:t>
            </a:r>
          </a:p>
          <a:p>
            <a:r>
              <a:rPr lang="ru-RU" sz="1600" dirty="0" smtClean="0"/>
              <a:t>Смазывать обмороженные </a:t>
            </a:r>
          </a:p>
          <a:p>
            <a:pPr marL="114300" indent="0">
              <a:buNone/>
            </a:pPr>
            <a:r>
              <a:rPr lang="ru-RU" sz="1600" dirty="0" smtClean="0"/>
              <a:t>Участки тела жиром и мазями.</a:t>
            </a:r>
          </a:p>
          <a:p>
            <a:r>
              <a:rPr lang="ru-RU" sz="1600" dirty="0" smtClean="0"/>
              <a:t>Растирать обмороженную кожу.</a:t>
            </a:r>
          </a:p>
          <a:p>
            <a:r>
              <a:rPr lang="ru-RU" sz="1600" dirty="0" smtClean="0"/>
              <a:t>Помещать обмороженные</a:t>
            </a:r>
          </a:p>
          <a:p>
            <a:pPr marL="114300" indent="0">
              <a:buNone/>
            </a:pPr>
            <a:r>
              <a:rPr lang="ru-RU" sz="1600" dirty="0"/>
              <a:t>к</a:t>
            </a:r>
            <a:r>
              <a:rPr lang="ru-RU" sz="1600" dirty="0" smtClean="0"/>
              <a:t>онечности в теплую воду или</a:t>
            </a:r>
          </a:p>
          <a:p>
            <a:pPr marL="114300" indent="0">
              <a:buNone/>
            </a:pPr>
            <a:r>
              <a:rPr lang="ru-RU" sz="1600" dirty="0"/>
              <a:t>о</a:t>
            </a:r>
            <a:r>
              <a:rPr lang="ru-RU" sz="1600" dirty="0" smtClean="0"/>
              <a:t>бкладывать грелками.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55" y="4221088"/>
            <a:ext cx="4210025" cy="23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>
            <a:normAutofit/>
          </a:bodyPr>
          <a:lstStyle/>
          <a:p>
            <a:r>
              <a:rPr lang="ru-RU" sz="2800" dirty="0"/>
              <a:t>Первая помощь при обморожении и переохлаждении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640960" cy="48447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dirty="0" smtClean="0"/>
              <a:t>Первая помощь </a:t>
            </a:r>
            <a:r>
              <a:rPr lang="ru-RU" sz="1800" dirty="0" smtClean="0"/>
              <a:t>заключается в немедленном согревании пострадавшего, для чего надо как можно быстрее доставить его в теплое помещение. Снять с обмороженных конечностей одежду и обувь. Немедленно укрыть поврежденные конечности от внешнего тепла теплоизолирующей повязкой с большим количеством ваты или одеялами и теплой одежды. Дать обильное теплое питье.</a:t>
            </a:r>
          </a:p>
          <a:p>
            <a:pPr marL="114300" indent="0">
              <a:buNone/>
            </a:pPr>
            <a:endParaRPr lang="ru-RU" sz="1800" dirty="0" smtClean="0"/>
          </a:p>
          <a:p>
            <a:pPr marL="114300" indent="0">
              <a:buNone/>
            </a:pPr>
            <a:r>
              <a:rPr lang="ru-RU" sz="1400" b="1" i="1" dirty="0" smtClean="0"/>
              <a:t>При значительных обморожениях необходима госпитализация.</a:t>
            </a:r>
          </a:p>
          <a:p>
            <a:pPr marL="114300" indent="0">
              <a:buNone/>
            </a:pPr>
            <a:endParaRPr lang="ru-RU" sz="1400" dirty="0"/>
          </a:p>
          <a:p>
            <a:pPr marL="114300" indent="0">
              <a:buNone/>
            </a:pPr>
            <a:r>
              <a:rPr lang="ru-RU" sz="1600" dirty="0" smtClean="0"/>
              <a:t>При </a:t>
            </a:r>
            <a:r>
              <a:rPr lang="ru-RU" sz="1600" b="1" i="1" dirty="0" smtClean="0"/>
              <a:t>переохлаждении </a:t>
            </a:r>
            <a:r>
              <a:rPr lang="ru-RU" sz="1600" dirty="0" smtClean="0"/>
              <a:t>(появлении озноба и мышечной дрожи) необходимо дополнительно укрыть пострадавшего, предложить теплое сладкое питье или пищу с большим содержанием сахара. Доставить в течении 1 часа в теплое помещение. Поместить в ванну с температурой воды 35-40 </a:t>
            </a:r>
            <a:r>
              <a:rPr lang="ru-RU" sz="1600" baseline="30000" dirty="0" smtClean="0"/>
              <a:t>0</a:t>
            </a:r>
            <a:r>
              <a:rPr lang="ru-RU" sz="1600" dirty="0" smtClean="0"/>
              <a:t> С или обложить большим количеством теплых грелок. После ванны обязательно укрыть теплым одеялом или надеть теплую сухую одежду. Продолжать давать теплое питье до прибытия врачей.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259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Первая помощь при попадании инородных тел под кожу или в глаза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554220" cy="5105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b="1" i="1" dirty="0" smtClean="0"/>
              <a:t>При попадании инородного тела под кожу (или под ноготь) </a:t>
            </a:r>
            <a:r>
              <a:rPr lang="ru-RU" sz="1600" dirty="0" smtClean="0"/>
              <a:t>удалять его можно лишь в том случае, если есть уверенность, что это можно сделать легко и полностью. При малейшем затруднении следует обратиться к врачу. После удаления инородного тела необходимо смазать место ранения настойкой йода и наложить повязку.</a:t>
            </a:r>
          </a:p>
          <a:p>
            <a:pPr marL="114300" indent="0">
              <a:buNone/>
            </a:pPr>
            <a:r>
              <a:rPr lang="ru-RU" sz="1400" b="1" i="1" dirty="0" smtClean="0"/>
              <a:t>Инородные тела, попавшие в глаз</a:t>
            </a:r>
            <a:r>
              <a:rPr lang="ru-RU" sz="1400" dirty="0"/>
              <a:t>,</a:t>
            </a:r>
            <a:r>
              <a:rPr lang="ru-RU" sz="1400" dirty="0" smtClean="0"/>
              <a:t> </a:t>
            </a:r>
            <a:r>
              <a:rPr lang="ru-RU" sz="1400" dirty="0"/>
              <a:t>л</a:t>
            </a:r>
            <a:r>
              <a:rPr lang="ru-RU" sz="1400" dirty="0" smtClean="0"/>
              <a:t>учше всего удалять промыванием (при отсутствии проникающего ранения!):</a:t>
            </a:r>
          </a:p>
          <a:p>
            <a:r>
              <a:rPr lang="ru-RU" sz="1400" dirty="0" smtClean="0"/>
              <a:t>Струей воды из стакана;</a:t>
            </a:r>
          </a:p>
          <a:p>
            <a:r>
              <a:rPr lang="ru-RU" sz="1400" dirty="0" smtClean="0"/>
              <a:t>С ватки или марли;</a:t>
            </a:r>
          </a:p>
          <a:p>
            <a:r>
              <a:rPr lang="ru-RU" sz="1400" dirty="0" smtClean="0"/>
              <a:t>С помощью питьевого фонтанчика, направляя струю от наружного угла глаза ( от виска) к внутреннему (к носу).</a:t>
            </a:r>
          </a:p>
          <a:p>
            <a:pPr marL="114300" indent="0">
              <a:buNone/>
            </a:pPr>
            <a:r>
              <a:rPr lang="ru-RU" sz="1400" dirty="0" smtClean="0"/>
              <a:t>После удаления инородного </a:t>
            </a:r>
          </a:p>
          <a:p>
            <a:pPr marL="114300" indent="0">
              <a:buNone/>
            </a:pPr>
            <a:r>
              <a:rPr lang="ru-RU" sz="1400" dirty="0" smtClean="0"/>
              <a:t>тела наложите на глаз </a:t>
            </a:r>
          </a:p>
          <a:p>
            <a:pPr marL="114300" indent="0">
              <a:buNone/>
            </a:pPr>
            <a:r>
              <a:rPr lang="ru-RU" sz="1400" dirty="0" smtClean="0"/>
              <a:t>стерильную </a:t>
            </a:r>
          </a:p>
          <a:p>
            <a:pPr marL="114300" indent="0">
              <a:buNone/>
            </a:pPr>
            <a:r>
              <a:rPr lang="ru-RU" sz="1400" dirty="0" smtClean="0"/>
              <a:t>салфетку, повязку. </a:t>
            </a:r>
          </a:p>
          <a:p>
            <a:pPr marL="114300" indent="0">
              <a:buNone/>
            </a:pPr>
            <a:r>
              <a:rPr lang="ru-RU" sz="1400" b="1" i="1" dirty="0" smtClean="0"/>
              <a:t>Тереть глаз не следует!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509120"/>
            <a:ext cx="5591548" cy="19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помощь при обмороке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2000" i="1" dirty="0" smtClean="0"/>
              <a:t>Симптомы предобморочного состояния:</a:t>
            </a:r>
          </a:p>
          <a:p>
            <a:pPr marL="114300" indent="0">
              <a:buNone/>
            </a:pPr>
            <a:r>
              <a:rPr lang="ru-RU" sz="2000" dirty="0" smtClean="0"/>
              <a:t>  ▪Головокружение      ▪Недостаток воздуха</a:t>
            </a:r>
          </a:p>
          <a:p>
            <a:pPr marL="114300" indent="0">
              <a:buNone/>
            </a:pPr>
            <a:r>
              <a:rPr lang="ru-RU" sz="2000" dirty="0" smtClean="0"/>
              <a:t>  ▪Тошнота                     ▪Потемнения в глазах</a:t>
            </a:r>
          </a:p>
          <a:p>
            <a:pPr marL="114300" indent="0">
              <a:buNone/>
            </a:pPr>
            <a:r>
              <a:rPr lang="ru-RU" sz="2000" dirty="0" smtClean="0"/>
              <a:t>  ▪Стеснения в груди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97152"/>
            <a:ext cx="2852934" cy="17830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65948"/>
            <a:ext cx="1292624" cy="2207319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2073920" y="3140968"/>
            <a:ext cx="3866232" cy="242864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27784" y="3478125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Для оказания помощи уложите пострадавшего так, чтобы голова находилась немного ниже туловища, поскольку при обмороке ограничен приток крови к мозгу. Расстегните на пострадавшем воротник, брючный ремень. Лицо и грудь обрызгайте водой, дайте нюхать нашатырный спирт.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246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Первая помощь при тепловом и солнечном ударах.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640960" cy="48447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b="1" i="1" dirty="0" smtClean="0"/>
              <a:t>При тепловом ударе происходит прилив крови к мозгу.</a:t>
            </a:r>
            <a:r>
              <a:rPr lang="ru-RU" sz="1600" dirty="0" smtClean="0"/>
              <a:t> Пострадавший чувствует слабость, разбитость, головную боль, тошноту. Температура тела повышается до 40-41</a:t>
            </a:r>
            <a:r>
              <a:rPr lang="ru-RU" sz="1600" baseline="30000" dirty="0"/>
              <a:t> 0</a:t>
            </a:r>
            <a:r>
              <a:rPr lang="ru-RU" sz="1600" dirty="0"/>
              <a:t> </a:t>
            </a:r>
            <a:r>
              <a:rPr lang="ru-RU" sz="1600" dirty="0" smtClean="0"/>
              <a:t>С. Возможна потеря сознания, судороги, бред, возбуждение.</a:t>
            </a:r>
          </a:p>
          <a:p>
            <a:pPr marL="114300" indent="0" algn="ctr">
              <a:buNone/>
            </a:pPr>
            <a:r>
              <a:rPr lang="ru-RU" sz="1600" b="1" i="1" dirty="0" smtClean="0"/>
              <a:t>Помощь при тепловом и солнечном ударах: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400" dirty="0" smtClean="0"/>
              <a:t>Вынести пострадавшего из жаркого помещения в прохладное место или удалите с солнцепека в тень.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400" dirty="0" smtClean="0"/>
              <a:t>Обеспечьте приток свежего воздуха.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400" dirty="0" smtClean="0"/>
              <a:t>Уложите так, чтобы голова была выше туловища.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400" dirty="0" smtClean="0"/>
              <a:t>Снимите с него верхнюю, расстегните одежду, расслабьте галстук, бюстгальтер.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400" dirty="0" smtClean="0"/>
              <a:t>Давайте нюхать нашатырный спирт.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400" dirty="0" smtClean="0"/>
              <a:t>Оберните простыней и обливайте холодной водой. На голову можно положить холод.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400" dirty="0" smtClean="0"/>
              <a:t>Поите пострадавшего холодным чаем или подсоленной водой.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400" dirty="0" smtClean="0"/>
              <a:t>Когда температура пострадавшего снизится до 37</a:t>
            </a:r>
            <a:r>
              <a:rPr lang="ru-RU" sz="1400" baseline="30000" dirty="0"/>
              <a:t> 0</a:t>
            </a:r>
            <a:r>
              <a:rPr lang="ru-RU" sz="1400" dirty="0"/>
              <a:t> </a:t>
            </a:r>
            <a:r>
              <a:rPr lang="ru-RU" sz="1400" dirty="0" smtClean="0"/>
              <a:t>С, обливания прекращают и оборачивают его сухой простыней.</a:t>
            </a:r>
          </a:p>
          <a:p>
            <a:pPr marL="114300" indent="0">
              <a:buNone/>
            </a:pPr>
            <a:endParaRPr lang="ru-RU" sz="1600" b="1" i="1" dirty="0" smtClean="0"/>
          </a:p>
          <a:p>
            <a:pPr marL="114300" indent="0">
              <a:buNone/>
            </a:pPr>
            <a:r>
              <a:rPr lang="ru-RU" sz="1600" b="1" i="1" dirty="0" smtClean="0"/>
              <a:t>При остановке дыхания следует сразу же начать делать искусственное дыхание.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3043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Основные признаки нарушения жизненно важных функций организма человека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550518"/>
              </p:ext>
            </p:extLst>
          </p:nvPr>
        </p:nvGraphicFramePr>
        <p:xfrm>
          <a:off x="611560" y="3212976"/>
          <a:ext cx="7992888" cy="2577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536504"/>
              </a:tblGrid>
              <a:tr h="816091">
                <a:tc>
                  <a:txBody>
                    <a:bodyPr/>
                    <a:lstStyle/>
                    <a:p>
                      <a:r>
                        <a:rPr lang="ru-RU" dirty="0" smtClean="0"/>
                        <a:t>Нарушение или отсутствие</a:t>
                      </a:r>
                      <a:r>
                        <a:rPr lang="ru-RU" baseline="0" dirty="0" smtClean="0"/>
                        <a:t> сознания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Определяется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по ширине зрачка. Расширенный зрачок (примерно 5 мм в диаметре) указывает на резкое ухудшение или прекращение кровоснабжения мозга.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Нарушение, отсутствие дыхания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дыхания определяют визуально, по подъему и опусканию грудной клетке.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Отсутствие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пульса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Работу сердца можно определить по пульсу на сонной артерии и пульсу на запястье.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496944" cy="50405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b="1" u="sng" dirty="0" smtClean="0"/>
              <a:t>Основными признаками нарушения жизненно важных функций организма человека являются:</a:t>
            </a:r>
          </a:p>
          <a:p>
            <a:pPr marL="114300" indent="0">
              <a:buNone/>
            </a:pPr>
            <a:r>
              <a:rPr lang="ru-RU" sz="1600" dirty="0" smtClean="0"/>
              <a:t>●Потеря сознания     ●Отсутствие пульса      ●Отсутствие дыхания</a:t>
            </a:r>
          </a:p>
          <a:p>
            <a:pPr marL="114300" indent="0">
              <a:buNone/>
            </a:pPr>
            <a:endParaRPr lang="ru-RU" sz="1600" u="sng" dirty="0" smtClean="0"/>
          </a:p>
          <a:p>
            <a:pPr marL="114300" indent="0">
              <a:buNone/>
            </a:pPr>
            <a:r>
              <a:rPr lang="ru-RU" sz="1600" u="sng" dirty="0" smtClean="0"/>
              <a:t>Показания к реанимации:</a:t>
            </a:r>
          </a:p>
          <a:p>
            <a:pPr marL="114300" indent="0">
              <a:buNone/>
            </a:pPr>
            <a:endParaRPr lang="ru-RU" sz="1600" u="sng" dirty="0" smtClean="0"/>
          </a:p>
          <a:p>
            <a:pPr marL="114300" indent="0">
              <a:buNone/>
            </a:pPr>
            <a:endParaRPr lang="ru-RU" sz="1600" u="sng" dirty="0" smtClean="0"/>
          </a:p>
          <a:p>
            <a:pPr marL="114300" indent="0">
              <a:buNone/>
            </a:pPr>
            <a:endParaRPr lang="ru-RU" sz="1600" u="sng" dirty="0"/>
          </a:p>
          <a:p>
            <a:pPr marL="114300" indent="0">
              <a:buNone/>
            </a:pPr>
            <a:endParaRPr lang="ru-RU" sz="1600" u="sng" dirty="0" smtClean="0"/>
          </a:p>
          <a:p>
            <a:pPr marL="114300" indent="0">
              <a:buNone/>
            </a:pPr>
            <a:endParaRPr lang="ru-RU" sz="1600" u="sng" dirty="0"/>
          </a:p>
          <a:p>
            <a:pPr marL="114300" indent="0">
              <a:buNone/>
            </a:pPr>
            <a:endParaRPr lang="ru-RU" sz="1600" u="sng" dirty="0" smtClean="0"/>
          </a:p>
          <a:p>
            <a:pPr marL="114300" indent="0">
              <a:buNone/>
            </a:pPr>
            <a:endParaRPr lang="ru-RU" sz="1600" u="sng" dirty="0"/>
          </a:p>
          <a:p>
            <a:pPr marL="114300" indent="0">
              <a:buNone/>
            </a:pPr>
            <a:endParaRPr lang="ru-RU" sz="1600" u="sng" dirty="0" smtClean="0"/>
          </a:p>
          <a:p>
            <a:pPr marL="114300" indent="0">
              <a:buNone/>
            </a:pPr>
            <a:endParaRPr lang="ru-RU" sz="1600" u="sng" dirty="0"/>
          </a:p>
          <a:p>
            <a:pPr marL="114300" indent="0">
              <a:buNone/>
            </a:pPr>
            <a:endParaRPr lang="ru-RU" sz="1600" u="sng" dirty="0" smtClean="0"/>
          </a:p>
          <a:p>
            <a:pPr marL="114300" indent="0">
              <a:buNone/>
            </a:pPr>
            <a:r>
              <a:rPr lang="ru-RU" sz="1600" b="1" dirty="0" smtClean="0"/>
              <a:t>ЗАПОМНИТЕ!</a:t>
            </a:r>
          </a:p>
          <a:p>
            <a:pPr marL="114300" indent="0">
              <a:buNone/>
            </a:pPr>
            <a:r>
              <a:rPr lang="ru-RU" sz="1400" dirty="0" smtClean="0"/>
              <a:t>Отсутствие пульса на сонной артерии – основной признак остановки кровообращения.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277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8372"/>
            <a:ext cx="8640960" cy="10394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Поражение электрическим током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11256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b="1" i="1" dirty="0" err="1"/>
              <a:t>Электротравма</a:t>
            </a:r>
            <a:r>
              <a:rPr lang="ru-RU" sz="1600" b="1" dirty="0"/>
              <a:t> </a:t>
            </a:r>
            <a:r>
              <a:rPr lang="ru-RU" sz="1600" dirty="0"/>
              <a:t>- это травма, полученная вследствие поражения человека электрическим током или молнией. Опасными для человека и приводящими к </a:t>
            </a:r>
            <a:r>
              <a:rPr lang="ru-RU" sz="1600" dirty="0" err="1"/>
              <a:t>электротравме</a:t>
            </a:r>
            <a:r>
              <a:rPr lang="ru-RU" sz="1600" dirty="0"/>
              <a:t> считаются сила тока превышающая 0,15Ампер, а также переменное и постоянное напряжение больше 36 Вольт.</a:t>
            </a:r>
          </a:p>
          <a:p>
            <a:pPr marL="114300" indent="0">
              <a:buNone/>
            </a:pPr>
            <a:endParaRPr lang="ru-RU" sz="1900" dirty="0" smtClean="0"/>
          </a:p>
          <a:p>
            <a:pPr marL="114300" indent="0">
              <a:buNone/>
            </a:pPr>
            <a:r>
              <a:rPr lang="ru-RU" sz="1900" dirty="0" smtClean="0"/>
              <a:t>Освобождать </a:t>
            </a:r>
            <a:r>
              <a:rPr lang="ru-RU" sz="1900" dirty="0"/>
              <a:t>человека от действия тока необходимо как можно быстрее, но при этом надо соблюдать меры предосторожности. </a:t>
            </a:r>
            <a:endParaRPr lang="ru-RU" sz="1900" dirty="0" smtClean="0"/>
          </a:p>
          <a:p>
            <a:pPr marL="114300" indent="0">
              <a:buNone/>
            </a:pPr>
            <a:r>
              <a:rPr lang="ru-RU" sz="1900" dirty="0" smtClean="0"/>
              <a:t>Если </a:t>
            </a:r>
            <a:r>
              <a:rPr lang="ru-RU" sz="1900" dirty="0"/>
              <a:t>пострадавший находится на высоте, должны приниматься меры по предупреждению его </a:t>
            </a:r>
            <a:r>
              <a:rPr lang="ru-RU" sz="1900" dirty="0" smtClean="0"/>
              <a:t>падения. </a:t>
            </a:r>
            <a:r>
              <a:rPr lang="ru-RU" sz="1900" b="1" dirty="0" smtClean="0"/>
              <a:t>Нельзя тратить время на оказание помощи на высоте.</a:t>
            </a:r>
            <a:endParaRPr lang="ru-RU" sz="1900" dirty="0"/>
          </a:p>
          <a:p>
            <a:pPr marL="114300" indent="0">
              <a:buNone/>
            </a:pPr>
            <a:endParaRPr lang="ru-RU" sz="1900" b="1" i="1" dirty="0" smtClean="0"/>
          </a:p>
          <a:p>
            <a:pPr marL="114300" indent="0">
              <a:buNone/>
            </a:pPr>
            <a:r>
              <a:rPr lang="ru-RU" sz="1900" b="1" i="1" dirty="0" smtClean="0"/>
              <a:t>Категорически </a:t>
            </a:r>
            <a:r>
              <a:rPr lang="ru-RU" sz="1900" b="1" i="1" dirty="0"/>
              <a:t>запрещается:</a:t>
            </a:r>
          </a:p>
          <a:p>
            <a:r>
              <a:rPr lang="ru-RU" sz="1900" i="1" dirty="0"/>
              <a:t>Убирать провода от пострадавшего без помощи заизолированных инструментов, при этом необходимо пользоваться резиновыми перчатками.</a:t>
            </a:r>
          </a:p>
          <a:p>
            <a:r>
              <a:rPr lang="ru-RU" sz="1900" i="1" dirty="0"/>
              <a:t>Прикасаться к пострадавшему, если не отключен источник тока.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8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51" y="260648"/>
            <a:ext cx="8260672" cy="1039427"/>
          </a:xfrm>
        </p:spPr>
        <p:txBody>
          <a:bodyPr>
            <a:normAutofit/>
          </a:bodyPr>
          <a:lstStyle/>
          <a:p>
            <a:r>
              <a:rPr lang="ru-RU" sz="2800" dirty="0"/>
              <a:t>Поражение электрическим током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50" y="3407519"/>
            <a:ext cx="2707334" cy="15504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44824"/>
            <a:ext cx="2276660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323" y="1436699"/>
            <a:ext cx="540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Первая помощь</a:t>
            </a:r>
            <a:r>
              <a:rPr lang="ru-R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Нужно </a:t>
            </a:r>
            <a:r>
              <a:rPr lang="ru-RU" sz="1400" dirty="0"/>
              <a:t>обеспечить свою безопасность. Надеть сухие перчатки (резиновые, шерстяные, кожаные и т.п.), резиновые сапоги. По возможности отключить источник тока.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При </a:t>
            </a:r>
            <a:r>
              <a:rPr lang="ru-RU" sz="1400" dirty="0"/>
              <a:t>подходе к пострадавшему по земле иди мелкими, не более 10 см, шагами. Сбросить с пострадавшего провод сухим </a:t>
            </a:r>
            <a:r>
              <a:rPr lang="ru-RU" sz="1400" dirty="0" err="1"/>
              <a:t>токонепроводящим</a:t>
            </a:r>
            <a:r>
              <a:rPr lang="ru-RU" sz="1400" dirty="0"/>
              <a:t> предметом (палка, пластик).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Оттащить </a:t>
            </a:r>
            <a:r>
              <a:rPr lang="ru-RU" sz="1400" dirty="0"/>
              <a:t>пострадавшего за одежду не менее чем на 10 метров от места касания проводом земли или от оборудования, находящегося под напряжением. Вызвать (самостоятельно или с помощью окружающих) «скорую помощь».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Определить </a:t>
            </a:r>
            <a:r>
              <a:rPr lang="ru-RU" sz="1400" dirty="0"/>
              <a:t>наличие пульса на сонной артерии, реакции зрачков на свет, самостоятельного дыхания.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При отсутствии признаков жизни провести сердечно-легочную реанимацию. При восстановлении самостоятельного дыхания и сердцебиения придать пострадавшему устойчивое боковое положение. Если пострадавший пришел в сознание, укрыть и согреть его.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8923" y="5085184"/>
            <a:ext cx="32975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Следить за его состоянием до прибытия медицинского персонала, может наступить повторная остановка сердца.</a:t>
            </a:r>
          </a:p>
          <a:p>
            <a:r>
              <a:rPr lang="ru-RU" sz="1200" dirty="0"/>
              <a:t>Если  отсутствие пульса на сонной артерии подтвердилось -  начать </a:t>
            </a:r>
            <a:r>
              <a:rPr lang="ru-RU" sz="1200" b="1" dirty="0"/>
              <a:t>непрямой массаж сердца</a:t>
            </a:r>
            <a:r>
              <a:rPr lang="ru-RU" sz="1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5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5039735"/>
              </p:ext>
            </p:extLst>
          </p:nvPr>
        </p:nvGraphicFramePr>
        <p:xfrm>
          <a:off x="251520" y="332656"/>
          <a:ext cx="8712968" cy="629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11401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освобождения пострадавшего от действия электрического тока при напряжении свыше 1000 В: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освобождения пострадавшего от действия электрического тока при напряжении до 1000 В:</a:t>
                      </a:r>
                    </a:p>
                  </a:txBody>
                  <a:tcPr/>
                </a:tc>
              </a:tr>
              <a:tr h="469247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При нахождении в распределительном устройстве сначала отключить электрооборудование.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При нахождении под ЛЭП или перед оказанием помощи пострадавшему на опоре надеть диэлектрические перчатки и боты или галоши не ближе, чем за 8 метров от касания провода земли.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Взять изолирующую штангу или изолирующие клещи. Если нет диэлектрических бот или галош, к пострадавшему можно приблизиться «гусиным шагом».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Сбросить провод с пострадавшего изолирующей штангой или любым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токонепроводящим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предметом.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Оттащить пострадавшего за одежду не менее чем на 8 метров от места касания проводом земли или от оборудования, находящегося под напряжением.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В помещении, используя указанные электрозащитные средства, оттащить пострадавшего не менее, чем на 4 метра от источника тока.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Надеть диэлектрические перчатки.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Отключить электрооборудование.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Освободить пострадавшего от контакта с электрооборудованием или электрическими проводами.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Подложить под пострадавшего диэлектрический коврик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Если в пределах видимости находятся все необходимые средства защиты, обязательно воспользоваться ими.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Только в крайнем случае ограничиться лишь одним из перечисленных выше действий. (Кроме правила 4.)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того как пострадавший освобожден от воздействия травмирующего фактора, необходимо оценить его физическое состояние.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Вызвать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скорую помощь. Если человек не дышит, до приезда врачей приступить к сердечно-легочной реанимации.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6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700808"/>
            <a:ext cx="8259762" cy="103981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Утопление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208912" cy="5867246"/>
          </a:xfrm>
        </p:spPr>
      </p:pic>
      <p:sp>
        <p:nvSpPr>
          <p:cNvPr id="7" name="Прямоугольник 6"/>
          <p:cNvSpPr/>
          <p:nvPr/>
        </p:nvSpPr>
        <p:spPr>
          <a:xfrm>
            <a:off x="1410180" y="188640"/>
            <a:ext cx="67687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24148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УТОПЛЕНИЕ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2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Укусы </a:t>
            </a:r>
            <a:r>
              <a:rPr lang="ru-RU" sz="2800" dirty="0" smtClean="0"/>
              <a:t>насекомых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636587"/>
              </p:ext>
            </p:extLst>
          </p:nvPr>
        </p:nvGraphicFramePr>
        <p:xfrm>
          <a:off x="251520" y="1556792"/>
          <a:ext cx="8661648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1648"/>
              </a:tblGrid>
              <a:tr h="1249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Первая помощь при укусе насекомых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</a:tr>
              <a:tr h="37189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</a:rPr>
                        <a:t>Удалить жало. Приложить холод к месту укуса. Дать пострадавшему большое количество питья. При множественных укусах, тяжелом состоянии – госпитализировать. При возникновении аллергической реакции обратиться к врачу. Следить за состоянием больного до прибытия медицинского работника.</a:t>
                      </a:r>
                    </a:p>
                    <a:p>
                      <a:endParaRPr lang="ru-RU" sz="1600" dirty="0" smtClean="0">
                        <a:effectLst/>
                      </a:endParaRPr>
                    </a:p>
                    <a:p>
                      <a:r>
                        <a:rPr lang="ru-RU" sz="1600" dirty="0" smtClean="0">
                          <a:effectLst/>
                        </a:rPr>
                        <a:t>Присосавшихся к телу клещей следует удалить, стараясь не оторвать погружен­ный в кожу хоботок,  обратиться на дей­ствующий пункт серопрофилактики. Клеща сохранить в плотно закрытом флаконе для определения его </a:t>
                      </a:r>
                      <a:r>
                        <a:rPr lang="ru-RU" sz="1600" dirty="0" err="1" smtClean="0">
                          <a:effectLst/>
                        </a:rPr>
                        <a:t>вирусофорности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</a:p>
                    <a:p>
                      <a:endParaRPr lang="ru-RU" sz="1600" dirty="0" smtClean="0">
                        <a:effectLst/>
                      </a:endParaRPr>
                    </a:p>
                    <a:p>
                      <a:r>
                        <a:rPr lang="ru-RU" sz="1600" i="1" dirty="0" smtClean="0">
                          <a:effectLst/>
                        </a:rPr>
                        <a:t>При отсутствии клеща (а укусы имеются) через сутки нужно исследовать кровь, забор крови проведут в ОЦГЭСН. При получении положительных результатов иссле­дования клеща или крови, пострадавшему введут противоклещевой иммуноглобулин</a:t>
                      </a:r>
                      <a:r>
                        <a:rPr lang="ru-RU" sz="1800" i="1" dirty="0" smtClean="0">
                          <a:effectLst/>
                        </a:rPr>
                        <a:t>. </a:t>
                      </a:r>
                      <a:endParaRPr lang="ru-RU" i="1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1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579296" cy="4844752"/>
          </a:xfrm>
        </p:spPr>
        <p:txBody>
          <a:bodyPr/>
          <a:lstStyle/>
          <a:p>
            <a:pPr marL="114300" indent="0">
              <a:buNone/>
            </a:pPr>
            <a:r>
              <a:rPr lang="ru-RU" sz="1600" b="1" u="sng" dirty="0"/>
              <a:t>Отравление</a:t>
            </a:r>
            <a:r>
              <a:rPr lang="ru-RU" sz="1600" b="1" dirty="0"/>
              <a:t> - </a:t>
            </a:r>
            <a:r>
              <a:rPr lang="ru-RU" sz="1600" dirty="0"/>
              <a:t>это расстройство жизнедеятельности организма, возникшее из-за попадания в него яда или токсина. В зависимости от вида токсина различают отравления:</a:t>
            </a:r>
          </a:p>
          <a:p>
            <a:pPr marL="114300" indent="0" algn="ctr">
              <a:buNone/>
            </a:pPr>
            <a:r>
              <a:rPr lang="ru-RU" sz="1400" dirty="0" smtClean="0"/>
              <a:t>●угарным газом; ●ядохимикатами; ●алкоголем; ●лекарствами; ●пищей </a:t>
            </a:r>
            <a:r>
              <a:rPr lang="ru-RU" sz="1400" dirty="0"/>
              <a:t>и другие.</a:t>
            </a:r>
          </a:p>
          <a:p>
            <a:pPr marL="114300" indent="0" algn="ctr">
              <a:buNone/>
            </a:pPr>
            <a:r>
              <a:rPr lang="ru-RU" sz="1800" b="1" u="sng" dirty="0" smtClean="0"/>
              <a:t>Пищевое отравление</a:t>
            </a:r>
          </a:p>
          <a:p>
            <a:pPr marL="114300" indent="0">
              <a:buNone/>
            </a:pPr>
            <a:r>
              <a:rPr lang="ru-RU" sz="1800" u="sng" dirty="0" smtClean="0"/>
              <a:t>Первая помощь:</a:t>
            </a:r>
          </a:p>
          <a:p>
            <a:r>
              <a:rPr lang="ru-RU" sz="1500" dirty="0" smtClean="0"/>
              <a:t>Дать пострадавшему выпить 3-4 стакана кипяченой </a:t>
            </a:r>
          </a:p>
          <a:p>
            <a:pPr marL="114300" indent="0">
              <a:buNone/>
            </a:pPr>
            <a:r>
              <a:rPr lang="ru-RU" sz="1500" dirty="0" smtClean="0"/>
              <a:t>воды комнатной температуры.</a:t>
            </a:r>
          </a:p>
          <a:p>
            <a:r>
              <a:rPr lang="ru-RU" sz="1500" dirty="0" smtClean="0"/>
              <a:t>Вызвать рвоту , надавив пальцем на корень языка . </a:t>
            </a:r>
          </a:p>
          <a:p>
            <a:pPr marL="114300" indent="0">
              <a:buNone/>
            </a:pPr>
            <a:r>
              <a:rPr lang="ru-RU" sz="1500" dirty="0" smtClean="0"/>
              <a:t>Повторить процедуру несколько раз.</a:t>
            </a:r>
          </a:p>
          <a:p>
            <a:r>
              <a:rPr lang="ru-RU" sz="1500" dirty="0" smtClean="0"/>
              <a:t>Растолочь 20 таблеток активированного угля, </a:t>
            </a:r>
          </a:p>
          <a:p>
            <a:pPr marL="114300" indent="0">
              <a:buNone/>
            </a:pPr>
            <a:r>
              <a:rPr lang="ru-RU" sz="1500" dirty="0" smtClean="0"/>
              <a:t>размешать в стакане питьевой воды </a:t>
            </a:r>
          </a:p>
          <a:p>
            <a:pPr marL="114300" indent="0">
              <a:buNone/>
            </a:pPr>
            <a:r>
              <a:rPr lang="ru-RU" sz="1500" dirty="0" smtClean="0"/>
              <a:t>комнатной температуры и дать выпить.</a:t>
            </a:r>
          </a:p>
          <a:p>
            <a:r>
              <a:rPr lang="ru-RU" sz="1500" dirty="0" smtClean="0"/>
              <a:t>Воздержаться от приёма пищи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84984"/>
            <a:ext cx="1943158" cy="1250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157192"/>
            <a:ext cx="1955601" cy="129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07300"/>
            <a:ext cx="6366321" cy="5896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886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Отравление ядовитыми газами (угарным, ацетиленом, природным газом, парами бензина и др.)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ПОКАЗАНИЯ К ПРОВЕДЕНИЮ ОСНОВНЫХ МАНИПУЛЯЦИЙ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314601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7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ПОКАЗАНИЯ К ПРОВЕДЕНИЮ ОСНОВНЫХ МАНИПУЛЯЦИЙ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466283"/>
              </p:ext>
            </p:extLst>
          </p:nvPr>
        </p:nvGraphicFramePr>
        <p:xfrm>
          <a:off x="457200" y="1752600"/>
          <a:ext cx="8229600" cy="498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0" y="5013175"/>
            <a:ext cx="1614220" cy="18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ПОКАЗАНИЯ К ПРОВЕДЕНИЮ ОСНОВНЫХ МАНИПУЛЯЦИЙ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170693"/>
              </p:ext>
            </p:extLst>
          </p:nvPr>
        </p:nvGraphicFramePr>
        <p:xfrm>
          <a:off x="457200" y="17526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090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Ситуации, когда необходимо переносить пострадавшего на щите с подложенным под колени валиком или на вакуум-носилках в позе «лягушки».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Ситуации, когда пострадавших переносят только на животе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Ситуации, когда пострадавших можно переносить и перевозить только сидя или полусидя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Ситуации, когда пострадавшего можно переносить только на спине с приподнятыми или согнутыми в коленях ногами.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1090228"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подозрении на перелом костей таза.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подозрении на перелом верхней трети бедренной кости и повреждение тазобедренного сустава.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подозрении на повреждение позвоночника и спинного мозга.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состоянии комы.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частой рвоте.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случаях ожогов спины и ягодиц.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проникающих ранениях грудной клетки.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ранениях шеи.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проникающих ранениях брюшной полости.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большой кровопотере или при подозрении на внутреннее кровотечение.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4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624"/>
            <a:ext cx="5040560" cy="670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ПРИЗНАКИ ОПАСНЫХ ПОВРЕЖДЕНИЙ И СОСТОЯНИЙ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547371"/>
              </p:ext>
            </p:extLst>
          </p:nvPr>
        </p:nvGraphicFramePr>
        <p:xfrm>
          <a:off x="457200" y="1752600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Признаки внезапной смерти (когда каждая потерянная секунда может стать роковой).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сознания.</a:t>
                      </a:r>
                    </a:p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реакции зрачков на свет.</a:t>
                      </a:r>
                    </a:p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пульса на сонной артерии.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69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Признаки биологической смерти (когда проведение реанимации бессмысленно).</a:t>
                      </a:r>
                    </a:p>
                    <a:p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Появление трупных пятен.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Деформация зрачка при осторожном сжатии глазного яблока пальцами.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Высыхание роговицы глаза (появление селедочного блеска)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Признаки комы.</a:t>
                      </a:r>
                    </a:p>
                    <a:p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Потеря сознания более чем на 4 минуты.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Обязательно есть пульс на сонной артерии.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Признаки артериального кровотечения.</a:t>
                      </a:r>
                    </a:p>
                    <a:p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Алая кровь из раны вытекает фонтанирующей струей.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 раной образуется валик из вытекающей крови.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Большое кровавое пятно на одежде или лужа крови возле пострадавшего.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336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Признаки венозного кровотечения.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Очень темный цвет крови.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Кровь пассивно стекает из раны.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ПРИЗНАКИ ОПАСНЫХ ПОВРЕЖДЕНИЙ И СОСТОЯНИЙ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911425"/>
              </p:ext>
            </p:extLst>
          </p:nvPr>
        </p:nvGraphicFramePr>
        <p:xfrm>
          <a:off x="457200" y="1752600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Признаки истинного утопления.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Кожа лица и шеи с синюшным отеком.</a:t>
                      </a:r>
                    </a:p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Набухание сосудов шеи.</a:t>
                      </a:r>
                    </a:p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Обильные пенистые выделения изо рта и носа.</a:t>
                      </a: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Признаки бледного утопления.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Бледно серый цвет кожи.</a:t>
                      </a:r>
                    </a:p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Широкий нереагирующий на свет зрачок.</a:t>
                      </a:r>
                    </a:p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пульса на сонной артерии.</a:t>
                      </a:r>
                    </a:p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Часто сухая, легко удаляемая платком пена в углах рта.</a:t>
                      </a: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Признаки обморока.</a:t>
                      </a:r>
                    </a:p>
                    <a:p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Кратковременная потеря сознания (не более 3-4 мин).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Потере сознания предшествуют резкая слабость, головокружение, звон в ушах и потемнение в глазах.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Признаки синдрома сдавления нижних конечностей (появляются спустя 15 минут).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освобождения сдавленной конечности- резкое ухудшение состояния пострадавшего.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Появление оттека конечности с исчезновением рельефа мышц.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пульса у лодыжек.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Появление розовой или красной мочи.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1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ПРИЗНАКИ ОПАСНЫХ ПОВРЕЖДЕНИЙ И СОСТОЯНИЙ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957557"/>
              </p:ext>
            </p:extLst>
          </p:nvPr>
        </p:nvGraphicFramePr>
        <p:xfrm>
          <a:off x="457200" y="1752600"/>
          <a:ext cx="8229600" cy="429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Признаки переохлаждения.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Озноб и дрожь.</a:t>
                      </a:r>
                    </a:p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Нарушение сознания: заторможенность и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аппатия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бред и галлюцинации, неадекватное поведение.</a:t>
                      </a:r>
                    </a:p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Посинение или побледнение губ.</a:t>
                      </a:r>
                    </a:p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температуры тела.</a:t>
                      </a: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Признаки обморожения нижних  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Потеря чувствительности.</a:t>
                      </a:r>
                    </a:p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Кожа бледная, твердая и холодная на ощупь.</a:t>
                      </a:r>
                    </a:p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пульса у лодыжек.</a:t>
                      </a:r>
                    </a:p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постукивании пальцем - деревянный звук.</a:t>
                      </a: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Признаки открытого перелома костей конечностей.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Видны костные обломки.</a:t>
                      </a:r>
                    </a:p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Деформация и отек конечности.</a:t>
                      </a:r>
                    </a:p>
                    <a:p>
                      <a:pPr lvl="0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раны, часто с кровотечением.</a:t>
                      </a: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96104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Признаки закрытого перелома костей конечностей.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Деформация и отек конечности.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Синюшный цвет кожи.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Сильная боль при движении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9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АПТЕЧКА ДЛЯ ОКАЗАНИЯ ПЕРВОЙ ПОМОЩИ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752600"/>
            <a:ext cx="8784976" cy="48447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400" i="1" dirty="0" smtClean="0"/>
              <a:t>В случае получения травмы (даже самой незначительной), </a:t>
            </a:r>
          </a:p>
          <a:p>
            <a:pPr marL="114300" indent="0">
              <a:buNone/>
            </a:pPr>
            <a:r>
              <a:rPr lang="ru-RU" sz="1400" i="1" dirty="0" smtClean="0"/>
              <a:t>ушиба, ожога, отравления, ухудшения самочувствия или </a:t>
            </a:r>
          </a:p>
          <a:p>
            <a:pPr marL="114300" indent="0">
              <a:buNone/>
            </a:pPr>
            <a:r>
              <a:rPr lang="ru-RU" sz="1400" i="1" dirty="0" smtClean="0"/>
              <a:t>необходимости оказания помощи другим лицам, немедленно </a:t>
            </a:r>
          </a:p>
          <a:p>
            <a:pPr marL="114300" indent="0">
              <a:buNone/>
            </a:pPr>
            <a:r>
              <a:rPr lang="ru-RU" sz="1400" i="1" dirty="0" smtClean="0"/>
              <a:t>сообщить об этом своему непосредственному или </a:t>
            </a:r>
          </a:p>
          <a:p>
            <a:pPr marL="114300" indent="0">
              <a:buNone/>
            </a:pPr>
            <a:r>
              <a:rPr lang="ru-RU" sz="1400" i="1" dirty="0" smtClean="0"/>
              <a:t>вышестоящему руководителю, </a:t>
            </a:r>
          </a:p>
          <a:p>
            <a:pPr marL="114300" indent="0">
              <a:buNone/>
            </a:pPr>
            <a:r>
              <a:rPr lang="ru-RU" sz="1400" i="1" dirty="0" smtClean="0"/>
              <a:t>определить необходимость вызова скорой помощи.</a:t>
            </a:r>
          </a:p>
          <a:p>
            <a:pPr marL="114300" indent="0">
              <a:buNone/>
            </a:pPr>
            <a:endParaRPr lang="ru-RU" sz="1400" i="1" dirty="0"/>
          </a:p>
          <a:p>
            <a:pPr marL="114300" indent="0">
              <a:buNone/>
            </a:pPr>
            <a:endParaRPr lang="ru-RU" sz="1400" dirty="0" smtClean="0"/>
          </a:p>
          <a:p>
            <a:pPr marL="114300" indent="0">
              <a:buNone/>
            </a:pPr>
            <a:r>
              <a:rPr lang="ru-RU" sz="1600" b="1" i="1" dirty="0" smtClean="0"/>
              <a:t>Приказом  </a:t>
            </a:r>
            <a:r>
              <a:rPr lang="ru-RU" sz="1600" b="1" i="1" dirty="0"/>
              <a:t>Минздрава России от 15.12.2020 </a:t>
            </a:r>
            <a:r>
              <a:rPr lang="ru-RU" sz="1600" b="1" i="1" dirty="0" smtClean="0"/>
              <a:t>№ </a:t>
            </a:r>
            <a:r>
              <a:rPr lang="ru-RU" sz="1600" b="1" i="1" dirty="0"/>
              <a:t>1331н </a:t>
            </a:r>
            <a:endParaRPr lang="ru-RU" sz="1600" b="1" i="1" dirty="0" smtClean="0"/>
          </a:p>
          <a:p>
            <a:pPr marL="114300" indent="0">
              <a:buNone/>
            </a:pPr>
            <a:r>
              <a:rPr lang="ru-RU" sz="1600" b="1" i="1" dirty="0" smtClean="0"/>
              <a:t>"</a:t>
            </a:r>
            <a:r>
              <a:rPr lang="ru-RU" sz="1600" b="1" i="1" dirty="0"/>
              <a:t>Об утверждении требований к комплектации </a:t>
            </a:r>
            <a:endParaRPr lang="ru-RU" sz="1600" b="1" i="1" dirty="0" smtClean="0"/>
          </a:p>
          <a:p>
            <a:pPr marL="114300" indent="0">
              <a:buNone/>
            </a:pPr>
            <a:r>
              <a:rPr lang="ru-RU" sz="1600" b="1" i="1" dirty="0" smtClean="0"/>
              <a:t>медицинскими </a:t>
            </a:r>
            <a:r>
              <a:rPr lang="ru-RU" sz="1600" b="1" i="1" dirty="0"/>
              <a:t>изделиями аптечки для оказания </a:t>
            </a:r>
            <a:endParaRPr lang="ru-RU" sz="1600" b="1" i="1" dirty="0" smtClean="0"/>
          </a:p>
          <a:p>
            <a:pPr marL="114300" indent="0">
              <a:buNone/>
            </a:pPr>
            <a:r>
              <a:rPr lang="ru-RU" sz="1600" b="1" i="1" dirty="0" smtClean="0"/>
              <a:t>первой </a:t>
            </a:r>
            <a:r>
              <a:rPr lang="ru-RU" sz="1600" b="1" i="1" dirty="0"/>
              <a:t>помощи работникам" </a:t>
            </a:r>
            <a:endParaRPr lang="ru-RU" sz="1600" b="1" i="1" dirty="0" smtClean="0"/>
          </a:p>
          <a:p>
            <a:pPr marL="114300" indent="0">
              <a:buNone/>
            </a:pPr>
            <a:r>
              <a:rPr lang="ru-RU" sz="1600" b="1" i="1" dirty="0" smtClean="0"/>
              <a:t>(</a:t>
            </a:r>
            <a:r>
              <a:rPr lang="ru-RU" sz="1600" b="1" i="1" dirty="0"/>
              <a:t>Зарегистрировано в Минюсте России 10.03.2021 </a:t>
            </a:r>
            <a:endParaRPr lang="ru-RU" sz="1600" b="1" i="1" dirty="0" smtClean="0"/>
          </a:p>
          <a:p>
            <a:pPr marL="114300" indent="0">
              <a:buNone/>
            </a:pPr>
            <a:r>
              <a:rPr lang="ru-RU" sz="1600" b="1" i="1" dirty="0" smtClean="0"/>
              <a:t>№ </a:t>
            </a:r>
            <a:r>
              <a:rPr lang="ru-RU" sz="1600" b="1" i="1" dirty="0"/>
              <a:t>62703</a:t>
            </a:r>
            <a:r>
              <a:rPr lang="ru-RU" sz="1600" b="1" i="1" dirty="0" smtClean="0"/>
              <a:t>) определена комплектация аптечек </a:t>
            </a:r>
          </a:p>
          <a:p>
            <a:pPr marL="114300" indent="0">
              <a:buNone/>
            </a:pPr>
            <a:r>
              <a:rPr lang="ru-RU" sz="1600" b="1" i="1" dirty="0" smtClean="0"/>
              <a:t>первой помощи</a:t>
            </a:r>
            <a:r>
              <a:rPr lang="ru-RU" sz="1400" b="1" i="1" dirty="0" smtClean="0"/>
              <a:t>.</a:t>
            </a:r>
          </a:p>
          <a:p>
            <a:pPr marL="114300" indent="0">
              <a:buNone/>
            </a:pPr>
            <a:endParaRPr lang="ru-RU" sz="1400" i="1" dirty="0" smtClean="0"/>
          </a:p>
          <a:p>
            <a:pPr marL="114300" indent="0">
              <a:buNone/>
            </a:pPr>
            <a:endParaRPr lang="ru-RU" sz="14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25016"/>
            <a:ext cx="3093179" cy="30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Непрямой массаж сердца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3353784" cy="4878281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1200" b="1" i="1" dirty="0" smtClean="0"/>
              <a:t>Непрямой массаж сердца обеспечивает искусственные сокращения мышцы сердца, восстановление кровообращения</a:t>
            </a:r>
            <a:r>
              <a:rPr lang="ru-RU" sz="1200" dirty="0" smtClean="0"/>
              <a:t>.</a:t>
            </a:r>
          </a:p>
          <a:p>
            <a:pPr marL="114300" indent="0">
              <a:buNone/>
            </a:pPr>
            <a:endParaRPr lang="ru-RU" sz="1200" dirty="0" smtClean="0"/>
          </a:p>
          <a:p>
            <a:pPr marL="114300" indent="0">
              <a:buNone/>
            </a:pPr>
            <a:r>
              <a:rPr lang="ru-RU" sz="1200" b="1" u="sng" dirty="0" smtClean="0"/>
              <a:t>При проведении непрямого массажа сердца необходимо строго соблюдать следующие правила:</a:t>
            </a:r>
          </a:p>
          <a:p>
            <a:pPr marL="114300" indent="0">
              <a:buNone/>
            </a:pPr>
            <a:endParaRPr lang="ru-RU" sz="1200" dirty="0" smtClean="0"/>
          </a:p>
          <a:p>
            <a:pPr marL="114300" indent="0">
              <a:buNone/>
            </a:pPr>
            <a:r>
              <a:rPr lang="ru-RU" sz="1200" dirty="0" smtClean="0"/>
              <a:t>1. </a:t>
            </a:r>
            <a:r>
              <a:rPr lang="ru-RU" sz="1400" dirty="0" smtClean="0"/>
              <a:t>Надавливать на грудину в строго определенном месте: на 2-3 см выше мечевидного отростка.</a:t>
            </a:r>
          </a:p>
          <a:p>
            <a:pPr marL="114300" indent="0">
              <a:buNone/>
            </a:pPr>
            <a:r>
              <a:rPr lang="ru-RU" sz="1400" dirty="0" smtClean="0"/>
              <a:t>Массажные толчки выполняют скрещенными ладонями. Основание одной из них располагают на нижней половине грудины (отступив на два пальца выше мечевидного отростка), пальцы отогнуты вверх.</a:t>
            </a:r>
          </a:p>
          <a:p>
            <a:pPr marL="114300" indent="0">
              <a:buNone/>
            </a:pPr>
            <a:r>
              <a:rPr lang="ru-RU" sz="1400" dirty="0" smtClean="0"/>
              <a:t>Другую ладонь кладут поверх и делают быстрые надавливания – толчки.</a:t>
            </a:r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80311"/>
            <a:ext cx="4392488" cy="3680937"/>
          </a:xfrm>
        </p:spPr>
      </p:pic>
    </p:spTree>
    <p:extLst>
      <p:ext uri="{BB962C8B-B14F-4D97-AF65-F5344CB8AC3E}">
        <p14:creationId xmlns:p14="http://schemas.microsoft.com/office/powerpoint/2010/main" val="34119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Непрямой массаж сердца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3668216" cy="3086174"/>
          </a:xfrm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300607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dirty="0" smtClean="0"/>
              <a:t>2. Ладонь следует расположить по средней линии грудины, так чтобы большой палец был направлен либо на подбородок, либо на живот пострадавшего.</a:t>
            </a:r>
          </a:p>
          <a:p>
            <a:pPr marL="114300" indent="0">
              <a:buNone/>
            </a:pPr>
            <a:r>
              <a:rPr lang="ru-RU" sz="1600" dirty="0" smtClean="0"/>
              <a:t>3. Давить на грудину только прямыми руками.</a:t>
            </a:r>
          </a:p>
          <a:p>
            <a:pPr marL="114300" indent="0">
              <a:buNone/>
            </a:pPr>
            <a:r>
              <a:rPr lang="ru-RU" sz="1600" dirty="0" smtClean="0"/>
              <a:t>4.При проведении сердечной реанимации необходимо смещать грудину вовнутрь на 3-4 см по направлению к позвоночнику.</a:t>
            </a:r>
          </a:p>
          <a:p>
            <a:pPr marL="114300" indent="0">
              <a:buNone/>
            </a:pPr>
            <a:endParaRPr lang="ru-RU" sz="1400" dirty="0"/>
          </a:p>
          <a:p>
            <a:pPr marL="114300" indent="0">
              <a:buNone/>
            </a:pP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4653136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Нельзя прекращать непрямой массаж сердца при таких признаках его эффективности, как сужение зрачков и </a:t>
            </a:r>
            <a:r>
              <a:rPr lang="ru-RU" dirty="0" err="1" smtClean="0"/>
              <a:t>порозовении</a:t>
            </a:r>
            <a:r>
              <a:rPr lang="ru-RU" dirty="0" smtClean="0"/>
              <a:t> кожи лица, но при отсутствии пульса на сонной артерии.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ЗАПОМНИТЕ!</a:t>
            </a:r>
          </a:p>
          <a:p>
            <a:r>
              <a:rPr lang="ru-RU" dirty="0" smtClean="0"/>
              <a:t>Проводить непрямой массаж сердца даже при отсутствии признаков его эффективности следует не менее 20- 30 минут.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Искусственная вентиляция легких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8250328" cy="170992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400" i="1" dirty="0" smtClean="0"/>
              <a:t>Искусственная </a:t>
            </a:r>
            <a:r>
              <a:rPr lang="ru-RU" sz="1400" i="1" dirty="0"/>
              <a:t>в</a:t>
            </a:r>
            <a:r>
              <a:rPr lang="ru-RU" sz="1400" i="1" dirty="0" smtClean="0"/>
              <a:t>ентиляция легких  (ИВЛ) проводится при отсутствии пульса и дыхания.</a:t>
            </a:r>
          </a:p>
          <a:p>
            <a:pPr marL="114300" indent="0">
              <a:buNone/>
            </a:pPr>
            <a:r>
              <a:rPr lang="ru-RU" sz="1400" b="1" dirty="0"/>
              <a:t>Существуют различные способы ИВЛ. Наиболее эффективным при оказании первой помощи неспециалистом считается искусственное дыхание «</a:t>
            </a:r>
            <a:r>
              <a:rPr lang="ru-RU" sz="1400" b="1" i="1" dirty="0"/>
              <a:t>рот в рот»</a:t>
            </a:r>
            <a:r>
              <a:rPr lang="ru-RU" sz="1400" b="1" dirty="0"/>
              <a:t> и «</a:t>
            </a:r>
            <a:r>
              <a:rPr lang="ru-RU" sz="1400" b="1" i="1" dirty="0"/>
              <a:t>рот в нос»</a:t>
            </a:r>
            <a:r>
              <a:rPr lang="ru-RU" sz="1400" b="1" dirty="0"/>
              <a:t>.</a:t>
            </a:r>
            <a:endParaRPr lang="ru-RU" sz="1400" b="1" i="1" u="sng" dirty="0"/>
          </a:p>
          <a:p>
            <a:pPr marL="114300" indent="0">
              <a:buNone/>
            </a:pPr>
            <a:endParaRPr lang="ru-RU" sz="1400" i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2186918"/>
              </p:ext>
            </p:extLst>
          </p:nvPr>
        </p:nvGraphicFramePr>
        <p:xfrm>
          <a:off x="602043" y="2708920"/>
          <a:ext cx="7992888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1128373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Очистка полости рта</a:t>
                      </a:r>
                    </a:p>
                    <a:p>
                      <a:r>
                        <a:rPr lang="ru-RU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Обеспечьте проходимость верхних дыхательных путей. Поверните голову пострадавшего набок и пальцем удалите из полости рта слизь, кровь, инородные предметы. Проверьте носовые ходы пострадавшего, при необходимости очистите их.</a:t>
                      </a:r>
                      <a:endParaRPr lang="ru-RU" sz="1200" b="0" i="1" u="sng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Запрокиньте голову пострадавшего, удерживая шею одной рукой.</a:t>
                      </a:r>
                      <a:endParaRPr lang="ru-RU" sz="1200" b="0" i="1" u="sng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607931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Метод</a:t>
                      </a:r>
                      <a:r>
                        <a:rPr lang="ru-RU" sz="1200" b="1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«рот в рот»</a:t>
                      </a:r>
                    </a:p>
                    <a:p>
                      <a:r>
                        <a:rPr lang="ru-RU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Положите на рот пострадавшего салфетку, платок, кусок ткани или марли, чтобы защитить себя от инфекций. Зажмите нос пострадавшего большим и указательным пальцем. Глубоко вдохните, плотно прижмитесь губами ко рту пострадавшего. Сделайте выдох в лёгкие пострадавшего.</a:t>
                      </a:r>
                      <a:endParaRPr lang="ru-RU" sz="1200" b="0" i="1" u="sng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Первые 5–10 выдохов должны быть быстрыми (за 20–30 секунд), затем — 12–15 выдохов в минуту.</a:t>
                      </a:r>
                      <a:endParaRPr lang="ru-RU" sz="1200" b="0" i="1" u="sng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Следите за движением грудной клетки пострадавшего. Если грудь пострадавшего при вдохе воздуха поднимается, значит, вы всё делаете правильно.</a:t>
                      </a:r>
                      <a:endParaRPr lang="ru-RU" sz="1200" b="0" i="1" u="sng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1" i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200" b="1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317951"/>
            <a:ext cx="6336704" cy="135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Искусственная вентиляция легких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1811428"/>
              </p:ext>
            </p:extLst>
          </p:nvPr>
        </p:nvGraphicFramePr>
        <p:xfrm>
          <a:off x="467544" y="1700808"/>
          <a:ext cx="432048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Метод «рот в нос»</a:t>
                      </a:r>
                    </a:p>
                    <a:p>
                      <a:r>
                        <a:rPr lang="ru-RU" sz="12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Одной ладонью зафиксируйте голову пострадавшего, а другой обхватите подбородок. Выдвиньте нижнюю челюсть немного вперед и плотно сомкните её верхней. Губы зажмите большим пальцем. Наберите в легкие воздух</a:t>
                      </a:r>
                      <a:r>
                        <a:rPr lang="ru-RU" sz="1200" b="0" i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. Плотно обхватите губами основание носа пострадавшего, но так чтобы не зажимать носовые отверстия и энергично вдуйте в него воздух. Освободите нос , следите за </a:t>
                      </a:r>
                      <a:r>
                        <a:rPr lang="ru-RU" sz="1200" b="0" i="0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пассивынм</a:t>
                      </a:r>
                      <a:r>
                        <a:rPr lang="ru-RU" sz="1200" b="0" i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выдохом.</a:t>
                      </a:r>
                      <a:endParaRPr lang="ru-RU" sz="1200" b="0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582108" cy="2088232"/>
          </a:xfrm>
        </p:spPr>
      </p:pic>
      <p:sp>
        <p:nvSpPr>
          <p:cNvPr id="10" name="TextBox 9"/>
          <p:cNvSpPr txBox="1"/>
          <p:nvPr/>
        </p:nvSpPr>
        <p:spPr>
          <a:xfrm>
            <a:off x="467982" y="4005064"/>
            <a:ext cx="61202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Важно!</a:t>
            </a:r>
            <a:r>
              <a:rPr lang="ru-RU" sz="1600" dirty="0">
                <a:solidFill>
                  <a:srgbClr val="002060"/>
                </a:solidFill>
              </a:rPr>
              <a:t> При проведении наружного массажа сердца всегда необходимо проводить искусственную вентиляцию легких.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Повторяйте </a:t>
            </a:r>
            <a:r>
              <a:rPr lang="ru-RU" sz="1600" dirty="0">
                <a:solidFill>
                  <a:srgbClr val="002060"/>
                </a:solidFill>
              </a:rPr>
              <a:t>циклы по 2 вдувания и 30 нажатий. Контролируйте пульс на сонной артерии после каждых 5 циклов.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Если </a:t>
            </a:r>
            <a:r>
              <a:rPr lang="ru-RU" sz="1600" dirty="0">
                <a:solidFill>
                  <a:srgbClr val="002060"/>
                </a:solidFill>
              </a:rPr>
              <a:t>пульс восстановился, контролируйте дыхание. Следите за тем, чтобы грудная клетка пострадавшего поднималась и опускалась. </a:t>
            </a:r>
          </a:p>
          <a:p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09120"/>
            <a:ext cx="2217986" cy="200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кровотечения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8250328" cy="98984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200" dirty="0" smtClean="0"/>
              <a:t>Различают кровотечения </a:t>
            </a:r>
            <a:r>
              <a:rPr lang="ru-RU" sz="1200" b="1" dirty="0" smtClean="0"/>
              <a:t>наружные</a:t>
            </a:r>
            <a:r>
              <a:rPr lang="ru-RU" sz="1200" dirty="0" smtClean="0"/>
              <a:t> и </a:t>
            </a:r>
            <a:r>
              <a:rPr lang="ru-RU" sz="1200" b="1" dirty="0" smtClean="0"/>
              <a:t>внутренние</a:t>
            </a:r>
            <a:r>
              <a:rPr lang="ru-RU" sz="1200" dirty="0" smtClean="0"/>
              <a:t>.</a:t>
            </a:r>
          </a:p>
          <a:p>
            <a:pPr marL="114300" indent="0">
              <a:buNone/>
            </a:pPr>
            <a:r>
              <a:rPr lang="ru-RU" sz="1200" dirty="0" smtClean="0"/>
              <a:t>Наружные кровотечения могут быть: </a:t>
            </a:r>
            <a:r>
              <a:rPr lang="ru-RU" sz="1200" b="1" dirty="0" smtClean="0"/>
              <a:t>артериальными, капиллярными, венозными и смешанными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276873"/>
            <a:ext cx="8219256" cy="384960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1600" b="1" u="sng" dirty="0" smtClean="0"/>
              <a:t>Внутреннее кровотечение</a:t>
            </a:r>
          </a:p>
          <a:p>
            <a:pPr marL="114300" indent="0">
              <a:buNone/>
            </a:pPr>
            <a:r>
              <a:rPr lang="ru-RU" sz="1200" dirty="0" smtClean="0"/>
              <a:t>Возникает при травмах голову, груди, животе, язвенной болезни желудка, кишечника. </a:t>
            </a:r>
          </a:p>
          <a:p>
            <a:pPr marL="114300" indent="0">
              <a:buNone/>
            </a:pPr>
            <a:r>
              <a:rPr lang="ru-RU" sz="1200" u="sng" dirty="0" smtClean="0"/>
              <a:t>Симптомы: </a:t>
            </a:r>
            <a:r>
              <a:rPr lang="ru-RU" sz="1200" dirty="0" smtClean="0"/>
              <a:t>головокружение, одышка, быстрая утомляемость, шум в ушах, жажда, потемнение в глазах. Возможна потеря сознания. При травмах живота (разрывах желудка, кишечника, пищевода) и язвенной болезни – </a:t>
            </a:r>
            <a:r>
              <a:rPr lang="ru-RU" sz="1200" dirty="0" err="1" smtClean="0"/>
              <a:t>резкин</a:t>
            </a:r>
            <a:r>
              <a:rPr lang="ru-RU" sz="1200" dirty="0" smtClean="0"/>
              <a:t> боли, рвота с кровью, черный стул. При травмах груди – боль при дыхании, одышка, кашель. </a:t>
            </a:r>
          </a:p>
          <a:p>
            <a:pPr marL="114300" indent="0">
              <a:buNone/>
            </a:pPr>
            <a:r>
              <a:rPr lang="ru-RU" sz="1200" dirty="0" smtClean="0"/>
              <a:t>Пострадавшему необходим полный покой.</a:t>
            </a:r>
          </a:p>
          <a:p>
            <a:pPr marL="114300" indent="0">
              <a:buNone/>
            </a:pP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63854"/>
              </p:ext>
            </p:extLst>
          </p:nvPr>
        </p:nvGraphicFramePr>
        <p:xfrm>
          <a:off x="467544" y="3875475"/>
          <a:ext cx="8424936" cy="2757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354"/>
                <a:gridCol w="4361582"/>
              </a:tblGrid>
              <a:tr h="415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Кровотечение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Оказываемая помощь</a:t>
                      </a:r>
                      <a:endParaRPr lang="ru-RU" dirty="0"/>
                    </a:p>
                  </a:txBody>
                  <a:tcPr/>
                </a:tc>
              </a:tr>
              <a:tr h="521695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В брюшную полость </a:t>
                      </a:r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Пострадавшего уложить на спину, на живот положить холод</a:t>
                      </a:r>
                      <a:endParaRPr lang="ru-RU" sz="1200" dirty="0"/>
                    </a:p>
                  </a:txBody>
                  <a:tcPr/>
                </a:tc>
              </a:tr>
              <a:tr h="52169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 грудную полость</a:t>
                      </a:r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Положение пострадавшего должно быть </a:t>
                      </a:r>
                      <a:r>
                        <a:rPr lang="ru-RU" sz="1200" dirty="0" err="1" smtClean="0"/>
                        <a:t>полусидячим</a:t>
                      </a:r>
                      <a:endParaRPr lang="ru-RU" sz="1200" dirty="0"/>
                    </a:p>
                  </a:txBody>
                  <a:tcPr/>
                </a:tc>
              </a:tr>
              <a:tr h="52169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 полости рта</a:t>
                      </a:r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Пострадавшего уложить на живот, голову повернуть в сторону</a:t>
                      </a:r>
                      <a:endParaRPr lang="ru-RU" sz="1200" dirty="0"/>
                    </a:p>
                  </a:txBody>
                  <a:tcPr/>
                </a:tc>
              </a:tr>
              <a:tr h="7196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 носа </a:t>
                      </a:r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Положить холод на основание носа и по бокам. Сжать пальцами ноздри на 2-3 мин (до 20мин). Можно ввести в нос тампон, смоченный 3% раствором</a:t>
                      </a:r>
                      <a:r>
                        <a:rPr lang="ru-RU" sz="1100" baseline="0" dirty="0" smtClean="0"/>
                        <a:t> перекиси водорода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3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800</TotalTime>
  <Words>3736</Words>
  <Application>Microsoft Office PowerPoint</Application>
  <PresentationFormat>Экран (4:3)</PresentationFormat>
  <Paragraphs>427</Paragraphs>
  <Slides>43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Book Antiqua</vt:lpstr>
      <vt:lpstr>Calibri</vt:lpstr>
      <vt:lpstr>Century Gothic</vt:lpstr>
      <vt:lpstr>Wingdings</vt:lpstr>
      <vt:lpstr>Аптека</vt:lpstr>
      <vt:lpstr>Основы оказания первой помощи</vt:lpstr>
      <vt:lpstr>Презентация PowerPoint</vt:lpstr>
      <vt:lpstr>Основные признаки нарушения жизненно важных функций организма человека</vt:lpstr>
      <vt:lpstr>Презентация PowerPoint</vt:lpstr>
      <vt:lpstr>Непрямой массаж сердца</vt:lpstr>
      <vt:lpstr>Непрямой массаж сердца</vt:lpstr>
      <vt:lpstr>Искусственная вентиляция легких</vt:lpstr>
      <vt:lpstr>Искусственная вентиляция легких</vt:lpstr>
      <vt:lpstr>кровотечения</vt:lpstr>
      <vt:lpstr>Наружные кровотечения</vt:lpstr>
      <vt:lpstr>Техника наложения кровоостанавливающего жгута Эсмарха.</vt:lpstr>
      <vt:lpstr>Остановка кровотечения закруткой</vt:lpstr>
      <vt:lpstr>Переломы конечностей</vt:lpstr>
      <vt:lpstr>Презентация PowerPoint</vt:lpstr>
      <vt:lpstr>Презентация PowerPoint</vt:lpstr>
      <vt:lpstr>Первая помощь при ушибах</vt:lpstr>
      <vt:lpstr>Первая помощь при ранении</vt:lpstr>
      <vt:lpstr>Первая помощь при ранении</vt:lpstr>
      <vt:lpstr>Первая помощь при ранении</vt:lpstr>
      <vt:lpstr>Первая помощь при термических и электрических ожогах</vt:lpstr>
      <vt:lpstr>Первая помощь при термических и электрических ожогах</vt:lpstr>
      <vt:lpstr>Первая помощь при термических и электрических ожогах</vt:lpstr>
      <vt:lpstr>Химические ожоги</vt:lpstr>
      <vt:lpstr>Химические ожоги глаз (век), пищевода</vt:lpstr>
      <vt:lpstr>Первая помощь при обморожении и переохлаждении</vt:lpstr>
      <vt:lpstr>Первая помощь при обморожении и переохлаждении</vt:lpstr>
      <vt:lpstr>Первая помощь при попадании инородных тел под кожу или в глаза</vt:lpstr>
      <vt:lpstr>Первая помощь при обмороке</vt:lpstr>
      <vt:lpstr>Первая помощь при тепловом и солнечном ударах.</vt:lpstr>
      <vt:lpstr>Поражение электрическим током</vt:lpstr>
      <vt:lpstr>Поражение электрическим током</vt:lpstr>
      <vt:lpstr>Презентация PowerPoint</vt:lpstr>
      <vt:lpstr>Утопление </vt:lpstr>
      <vt:lpstr>Укусы насекомых</vt:lpstr>
      <vt:lpstr>отравление</vt:lpstr>
      <vt:lpstr>Презентация PowerPoint</vt:lpstr>
      <vt:lpstr>ПОКАЗАНИЯ К ПРОВЕДЕНИЮ ОСНОВНЫХ МАНИПУЛЯЦИЙ</vt:lpstr>
      <vt:lpstr>ПОКАЗАНИЯ К ПРОВЕДЕНИЮ ОСНОВНЫХ МАНИПУЛЯЦИЙ</vt:lpstr>
      <vt:lpstr>ПОКАЗАНИЯ К ПРОВЕДЕНИЮ ОСНОВНЫХ МАНИПУЛЯЦИЙ</vt:lpstr>
      <vt:lpstr>ПРИЗНАКИ ОПАСНЫХ ПОВРЕЖДЕНИЙ И СОСТОЯНИЙ</vt:lpstr>
      <vt:lpstr>ПРИЗНАКИ ОПАСНЫХ ПОВРЕЖДЕНИЙ И СОСТОЯНИЙ</vt:lpstr>
      <vt:lpstr>ПРИЗНАКИ ОПАСНЫХ ПОВРЕЖДЕНИЙ И СОСТОЯНИЙ</vt:lpstr>
      <vt:lpstr>АПТЕЧКА ДЛЯ ОКАЗАНИЯ ПЕРВОЙ ПОМОЩИ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employee</dc:creator>
  <cp:lastModifiedBy>User</cp:lastModifiedBy>
  <cp:revision>81</cp:revision>
  <dcterms:created xsi:type="dcterms:W3CDTF">2021-09-23T03:01:00Z</dcterms:created>
  <dcterms:modified xsi:type="dcterms:W3CDTF">2021-10-12T06:11:12Z</dcterms:modified>
</cp:coreProperties>
</file>