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98" r:id="rId3"/>
    <p:sldId id="304" r:id="rId4"/>
    <p:sldId id="299" r:id="rId5"/>
    <p:sldId id="269" r:id="rId6"/>
    <p:sldId id="297" r:id="rId7"/>
    <p:sldId id="300" r:id="rId8"/>
    <p:sldId id="301" r:id="rId9"/>
    <p:sldId id="302" r:id="rId10"/>
    <p:sldId id="296" r:id="rId11"/>
    <p:sldId id="289" r:id="rId12"/>
    <p:sldId id="294" r:id="rId13"/>
    <p:sldId id="291" r:id="rId14"/>
    <p:sldId id="295" r:id="rId15"/>
    <p:sldId id="303" r:id="rId16"/>
    <p:sldId id="273" r:id="rId17"/>
    <p:sldId id="274" r:id="rId18"/>
    <p:sldId id="275" r:id="rId19"/>
    <p:sldId id="280" r:id="rId20"/>
    <p:sldId id="281" r:id="rId21"/>
    <p:sldId id="284" r:id="rId22"/>
    <p:sldId id="285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1D355E"/>
    <a:srgbClr val="7B6F4E"/>
    <a:srgbClr val="0B092D"/>
    <a:srgbClr val="0D1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3830" autoAdjust="0"/>
  </p:normalViewPr>
  <p:slideViewPr>
    <p:cSldViewPr snapToObjects="1">
      <p:cViewPr varScale="1">
        <p:scale>
          <a:sx n="138" d="100"/>
          <a:sy n="138" d="100"/>
        </p:scale>
        <p:origin x="93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-27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71B2C8-F2F6-4E76-B753-EB9904ACCF6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0EC4C04-7D5C-4E6D-9F19-84341CC45E00}">
      <dgm:prSet/>
      <dgm:spPr>
        <a:solidFill>
          <a:srgbClr val="8D906E"/>
        </a:solidFill>
      </dgm:spPr>
      <dgm:t>
        <a:bodyPr/>
        <a:lstStyle/>
        <a:p>
          <a:pPr rtl="0"/>
          <a:r>
            <a:rPr lang="ru-RU" b="1" dirty="0" smtClean="0"/>
            <a:t>Офисы</a:t>
          </a:r>
          <a:r>
            <a:rPr lang="en-GB" b="1" dirty="0" smtClean="0"/>
            <a:t> </a:t>
          </a:r>
          <a:endParaRPr lang="en-GB" dirty="0"/>
        </a:p>
      </dgm:t>
    </dgm:pt>
    <dgm:pt modelId="{15B672E7-9D50-4F94-A24C-08F645C6DEC1}" type="parTrans" cxnId="{2094F17F-2DA6-4336-AEC5-D2D56B15705B}">
      <dgm:prSet/>
      <dgm:spPr/>
      <dgm:t>
        <a:bodyPr/>
        <a:lstStyle/>
        <a:p>
          <a:endParaRPr lang="en-GB"/>
        </a:p>
      </dgm:t>
    </dgm:pt>
    <dgm:pt modelId="{1D5C4762-060E-476F-9E45-583637A57BD6}" type="sibTrans" cxnId="{2094F17F-2DA6-4336-AEC5-D2D56B15705B}">
      <dgm:prSet/>
      <dgm:spPr/>
      <dgm:t>
        <a:bodyPr/>
        <a:lstStyle/>
        <a:p>
          <a:endParaRPr lang="en-GB"/>
        </a:p>
      </dgm:t>
    </dgm:pt>
    <dgm:pt modelId="{E3709F25-D735-46A1-9A5B-DCA469261E6F}">
      <dgm:prSet/>
      <dgm:spPr>
        <a:solidFill>
          <a:srgbClr val="8D906E">
            <a:alpha val="90000"/>
          </a:srgbClr>
        </a:solidFill>
      </dgm:spPr>
      <dgm:t>
        <a:bodyPr/>
        <a:lstStyle/>
        <a:p>
          <a:pPr rtl="0"/>
          <a:r>
            <a:rPr lang="en-GB" b="1" dirty="0" smtClean="0"/>
            <a:t>10 </a:t>
          </a:r>
          <a:r>
            <a:rPr lang="ru-RU" b="1" dirty="0" smtClean="0"/>
            <a:t>офисов в разных часовых поясах</a:t>
          </a:r>
          <a:endParaRPr lang="en-GB" dirty="0"/>
        </a:p>
      </dgm:t>
    </dgm:pt>
    <dgm:pt modelId="{55A667A5-E714-4053-B255-D6C42CB4BAEF}" type="parTrans" cxnId="{D1450588-8494-4A18-B535-1308486876E0}">
      <dgm:prSet/>
      <dgm:spPr/>
      <dgm:t>
        <a:bodyPr/>
        <a:lstStyle/>
        <a:p>
          <a:endParaRPr lang="en-GB"/>
        </a:p>
      </dgm:t>
    </dgm:pt>
    <dgm:pt modelId="{2CE64931-4CC6-4F7E-97E5-86BAA9F7DC7F}" type="sibTrans" cxnId="{D1450588-8494-4A18-B535-1308486876E0}">
      <dgm:prSet/>
      <dgm:spPr/>
      <dgm:t>
        <a:bodyPr/>
        <a:lstStyle/>
        <a:p>
          <a:endParaRPr lang="en-GB"/>
        </a:p>
      </dgm:t>
    </dgm:pt>
    <dgm:pt modelId="{5D0E106C-AE8D-4B69-9571-48E09228CCE9}">
      <dgm:prSet/>
      <dgm:spPr>
        <a:solidFill>
          <a:srgbClr val="8D906E">
            <a:alpha val="90000"/>
          </a:srgbClr>
        </a:solidFill>
      </dgm:spPr>
      <dgm:t>
        <a:bodyPr/>
        <a:lstStyle/>
        <a:p>
          <a:pPr rtl="0"/>
          <a:r>
            <a:rPr lang="ru-RU" b="1" dirty="0" smtClean="0"/>
            <a:t>Выделенная команда менеджеров и лингвистов</a:t>
          </a:r>
          <a:endParaRPr lang="en-GB" dirty="0"/>
        </a:p>
      </dgm:t>
    </dgm:pt>
    <dgm:pt modelId="{9EB75C24-6B8F-49AA-9ED1-02F20D200644}" type="parTrans" cxnId="{B04249C8-3C06-4812-8DF7-8083244F2AB0}">
      <dgm:prSet/>
      <dgm:spPr/>
      <dgm:t>
        <a:bodyPr/>
        <a:lstStyle/>
        <a:p>
          <a:endParaRPr lang="en-GB"/>
        </a:p>
      </dgm:t>
    </dgm:pt>
    <dgm:pt modelId="{64D8092B-F477-4048-8A01-ADE68F71DD9D}" type="sibTrans" cxnId="{B04249C8-3C06-4812-8DF7-8083244F2AB0}">
      <dgm:prSet/>
      <dgm:spPr/>
      <dgm:t>
        <a:bodyPr/>
        <a:lstStyle/>
        <a:p>
          <a:endParaRPr lang="en-GB"/>
        </a:p>
      </dgm:t>
    </dgm:pt>
    <dgm:pt modelId="{2EC55E80-076B-4ACB-9632-182C78AC01FD}">
      <dgm:prSet/>
      <dgm:spPr>
        <a:solidFill>
          <a:srgbClr val="8D906E">
            <a:alpha val="90000"/>
          </a:srgbClr>
        </a:solidFill>
      </dgm:spPr>
      <dgm:t>
        <a:bodyPr/>
        <a:lstStyle/>
        <a:p>
          <a:pPr rtl="0"/>
          <a:r>
            <a:rPr lang="ru-RU" b="1" dirty="0" smtClean="0"/>
            <a:t>Поддержка </a:t>
          </a:r>
          <a:r>
            <a:rPr lang="en-GB" b="1" dirty="0" smtClean="0"/>
            <a:t>24x7</a:t>
          </a:r>
          <a:endParaRPr lang="en-GB" dirty="0"/>
        </a:p>
      </dgm:t>
    </dgm:pt>
    <dgm:pt modelId="{B5AFFA69-C365-4DEB-967D-5CC6C6309BBB}" type="parTrans" cxnId="{A4E1E6BB-A5B6-42AF-8044-1DEC7F7E07C0}">
      <dgm:prSet/>
      <dgm:spPr/>
      <dgm:t>
        <a:bodyPr/>
        <a:lstStyle/>
        <a:p>
          <a:endParaRPr lang="en-GB"/>
        </a:p>
      </dgm:t>
    </dgm:pt>
    <dgm:pt modelId="{22FF7E4A-86D2-4447-933C-7F48E9C8B9E7}" type="sibTrans" cxnId="{A4E1E6BB-A5B6-42AF-8044-1DEC7F7E07C0}">
      <dgm:prSet/>
      <dgm:spPr/>
      <dgm:t>
        <a:bodyPr/>
        <a:lstStyle/>
        <a:p>
          <a:endParaRPr lang="en-GB"/>
        </a:p>
      </dgm:t>
    </dgm:pt>
    <dgm:pt modelId="{5BA7C657-4248-4204-90DD-E45B9435914B}">
      <dgm:prSet/>
      <dgm:spPr>
        <a:solidFill>
          <a:srgbClr val="8D906E">
            <a:alpha val="90000"/>
          </a:srgbClr>
        </a:solidFill>
      </dgm:spPr>
      <dgm:t>
        <a:bodyPr/>
        <a:lstStyle/>
        <a:p>
          <a:pPr rtl="0"/>
          <a:r>
            <a:rPr lang="ru-RU" b="1" dirty="0" smtClean="0"/>
            <a:t>Опыт глобального партнерства</a:t>
          </a:r>
          <a:endParaRPr lang="en-GB" dirty="0"/>
        </a:p>
      </dgm:t>
    </dgm:pt>
    <dgm:pt modelId="{5E6421D4-B28C-48A3-80A6-18AD0761AB93}" type="parTrans" cxnId="{123038D5-9772-45F5-8F8B-2DF9ADBA1E3F}">
      <dgm:prSet/>
      <dgm:spPr/>
      <dgm:t>
        <a:bodyPr/>
        <a:lstStyle/>
        <a:p>
          <a:endParaRPr lang="en-GB"/>
        </a:p>
      </dgm:t>
    </dgm:pt>
    <dgm:pt modelId="{87C8ADE2-96E3-4672-A2EF-83FF2FA670F2}" type="sibTrans" cxnId="{123038D5-9772-45F5-8F8B-2DF9ADBA1E3F}">
      <dgm:prSet/>
      <dgm:spPr/>
      <dgm:t>
        <a:bodyPr/>
        <a:lstStyle/>
        <a:p>
          <a:endParaRPr lang="en-GB"/>
        </a:p>
      </dgm:t>
    </dgm:pt>
    <dgm:pt modelId="{AB75ACA8-C0CA-42D9-AB25-497C030BF0B0}" type="pres">
      <dgm:prSet presAssocID="{BB71B2C8-F2F6-4E76-B753-EB9904ACCF6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C291C31-C7C2-446B-93DD-E28E408AECAE}" type="pres">
      <dgm:prSet presAssocID="{70EC4C04-7D5C-4E6D-9F19-84341CC45E00}" presName="root" presStyleCnt="0"/>
      <dgm:spPr/>
    </dgm:pt>
    <dgm:pt modelId="{3757A4C5-162C-4170-9B42-A9ADC1CD881F}" type="pres">
      <dgm:prSet presAssocID="{70EC4C04-7D5C-4E6D-9F19-84341CC45E00}" presName="rootComposite" presStyleCnt="0"/>
      <dgm:spPr/>
    </dgm:pt>
    <dgm:pt modelId="{EA398541-3613-4086-802A-9C78C617EFBA}" type="pres">
      <dgm:prSet presAssocID="{70EC4C04-7D5C-4E6D-9F19-84341CC45E00}" presName="rootText" presStyleLbl="node1" presStyleIdx="0" presStyleCnt="1"/>
      <dgm:spPr/>
      <dgm:t>
        <a:bodyPr/>
        <a:lstStyle/>
        <a:p>
          <a:endParaRPr lang="en-GB"/>
        </a:p>
      </dgm:t>
    </dgm:pt>
    <dgm:pt modelId="{A2F7462A-59C6-4E69-B5F8-C2D589AFAD72}" type="pres">
      <dgm:prSet presAssocID="{70EC4C04-7D5C-4E6D-9F19-84341CC45E00}" presName="rootConnector" presStyleLbl="node1" presStyleIdx="0" presStyleCnt="1"/>
      <dgm:spPr/>
      <dgm:t>
        <a:bodyPr/>
        <a:lstStyle/>
        <a:p>
          <a:endParaRPr lang="en-GB"/>
        </a:p>
      </dgm:t>
    </dgm:pt>
    <dgm:pt modelId="{50B68CA7-D82E-4E08-9645-7BD32FC00097}" type="pres">
      <dgm:prSet presAssocID="{70EC4C04-7D5C-4E6D-9F19-84341CC45E00}" presName="childShape" presStyleCnt="0"/>
      <dgm:spPr/>
    </dgm:pt>
    <dgm:pt modelId="{5F3E7EBF-9B9A-4D25-B886-03A56DB41E0F}" type="pres">
      <dgm:prSet presAssocID="{55A667A5-E714-4053-B255-D6C42CB4BAEF}" presName="Name13" presStyleLbl="parChTrans1D2" presStyleIdx="0" presStyleCnt="4"/>
      <dgm:spPr/>
      <dgm:t>
        <a:bodyPr/>
        <a:lstStyle/>
        <a:p>
          <a:endParaRPr lang="en-GB"/>
        </a:p>
      </dgm:t>
    </dgm:pt>
    <dgm:pt modelId="{D1DACAB8-709A-401C-A58E-FA1AA5C47F9A}" type="pres">
      <dgm:prSet presAssocID="{E3709F25-D735-46A1-9A5B-DCA469261E6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F39EF7-82AB-47D4-A281-55958F843626}" type="pres">
      <dgm:prSet presAssocID="{9EB75C24-6B8F-49AA-9ED1-02F20D200644}" presName="Name13" presStyleLbl="parChTrans1D2" presStyleIdx="1" presStyleCnt="4"/>
      <dgm:spPr/>
      <dgm:t>
        <a:bodyPr/>
        <a:lstStyle/>
        <a:p>
          <a:endParaRPr lang="en-GB"/>
        </a:p>
      </dgm:t>
    </dgm:pt>
    <dgm:pt modelId="{034890BE-3826-44F6-A5EE-846B832FF934}" type="pres">
      <dgm:prSet presAssocID="{5D0E106C-AE8D-4B69-9571-48E09228CCE9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408669-D348-42B5-8912-DF3A25C3520E}" type="pres">
      <dgm:prSet presAssocID="{B5AFFA69-C365-4DEB-967D-5CC6C6309BBB}" presName="Name13" presStyleLbl="parChTrans1D2" presStyleIdx="2" presStyleCnt="4"/>
      <dgm:spPr/>
      <dgm:t>
        <a:bodyPr/>
        <a:lstStyle/>
        <a:p>
          <a:endParaRPr lang="en-GB"/>
        </a:p>
      </dgm:t>
    </dgm:pt>
    <dgm:pt modelId="{09A2FB89-FCA8-4D36-822B-1097A9FE2177}" type="pres">
      <dgm:prSet presAssocID="{2EC55E80-076B-4ACB-9632-182C78AC01FD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141FA7-2C1B-4F31-BB9B-D72E48AC3AC9}" type="pres">
      <dgm:prSet presAssocID="{5E6421D4-B28C-48A3-80A6-18AD0761AB93}" presName="Name13" presStyleLbl="parChTrans1D2" presStyleIdx="3" presStyleCnt="4"/>
      <dgm:spPr/>
      <dgm:t>
        <a:bodyPr/>
        <a:lstStyle/>
        <a:p>
          <a:endParaRPr lang="en-GB"/>
        </a:p>
      </dgm:t>
    </dgm:pt>
    <dgm:pt modelId="{3520FB1B-1C42-4E1C-9AEE-2C5EC7D65E24}" type="pres">
      <dgm:prSet presAssocID="{5BA7C657-4248-4204-90DD-E45B9435914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4E1E6BB-A5B6-42AF-8044-1DEC7F7E07C0}" srcId="{70EC4C04-7D5C-4E6D-9F19-84341CC45E00}" destId="{2EC55E80-076B-4ACB-9632-182C78AC01FD}" srcOrd="2" destOrd="0" parTransId="{B5AFFA69-C365-4DEB-967D-5CC6C6309BBB}" sibTransId="{22FF7E4A-86D2-4447-933C-7F48E9C8B9E7}"/>
    <dgm:cxn modelId="{576A2D9C-CD19-42C6-85F0-40B86C1E5A98}" type="presOf" srcId="{55A667A5-E714-4053-B255-D6C42CB4BAEF}" destId="{5F3E7EBF-9B9A-4D25-B886-03A56DB41E0F}" srcOrd="0" destOrd="0" presId="urn:microsoft.com/office/officeart/2005/8/layout/hierarchy3"/>
    <dgm:cxn modelId="{F52219FD-B24D-464F-BD36-0AB5E56AEE74}" type="presOf" srcId="{70EC4C04-7D5C-4E6D-9F19-84341CC45E00}" destId="{A2F7462A-59C6-4E69-B5F8-C2D589AFAD72}" srcOrd="1" destOrd="0" presId="urn:microsoft.com/office/officeart/2005/8/layout/hierarchy3"/>
    <dgm:cxn modelId="{DA186590-F123-4FBF-9BCF-43E5D28CFE7C}" type="presOf" srcId="{5D0E106C-AE8D-4B69-9571-48E09228CCE9}" destId="{034890BE-3826-44F6-A5EE-846B832FF934}" srcOrd="0" destOrd="0" presId="urn:microsoft.com/office/officeart/2005/8/layout/hierarchy3"/>
    <dgm:cxn modelId="{2E5300DF-F063-451B-93F2-9739632F5704}" type="presOf" srcId="{BB71B2C8-F2F6-4E76-B753-EB9904ACCF62}" destId="{AB75ACA8-C0CA-42D9-AB25-497C030BF0B0}" srcOrd="0" destOrd="0" presId="urn:microsoft.com/office/officeart/2005/8/layout/hierarchy3"/>
    <dgm:cxn modelId="{37A37FBB-BAA3-4003-8CB2-F3099ED6044B}" type="presOf" srcId="{9EB75C24-6B8F-49AA-9ED1-02F20D200644}" destId="{75F39EF7-82AB-47D4-A281-55958F843626}" srcOrd="0" destOrd="0" presId="urn:microsoft.com/office/officeart/2005/8/layout/hierarchy3"/>
    <dgm:cxn modelId="{717D0480-AC09-4339-9D5C-FD9AD86B1F3F}" type="presOf" srcId="{2EC55E80-076B-4ACB-9632-182C78AC01FD}" destId="{09A2FB89-FCA8-4D36-822B-1097A9FE2177}" srcOrd="0" destOrd="0" presId="urn:microsoft.com/office/officeart/2005/8/layout/hierarchy3"/>
    <dgm:cxn modelId="{545CE2D6-753C-4718-8B66-32493024353B}" type="presOf" srcId="{B5AFFA69-C365-4DEB-967D-5CC6C6309BBB}" destId="{EB408669-D348-42B5-8912-DF3A25C3520E}" srcOrd="0" destOrd="0" presId="urn:microsoft.com/office/officeart/2005/8/layout/hierarchy3"/>
    <dgm:cxn modelId="{ADE04DBC-424F-45AE-88EF-217242DE84C6}" type="presOf" srcId="{5E6421D4-B28C-48A3-80A6-18AD0761AB93}" destId="{94141FA7-2C1B-4F31-BB9B-D72E48AC3AC9}" srcOrd="0" destOrd="0" presId="urn:microsoft.com/office/officeart/2005/8/layout/hierarchy3"/>
    <dgm:cxn modelId="{D1450588-8494-4A18-B535-1308486876E0}" srcId="{70EC4C04-7D5C-4E6D-9F19-84341CC45E00}" destId="{E3709F25-D735-46A1-9A5B-DCA469261E6F}" srcOrd="0" destOrd="0" parTransId="{55A667A5-E714-4053-B255-D6C42CB4BAEF}" sibTransId="{2CE64931-4CC6-4F7E-97E5-86BAA9F7DC7F}"/>
    <dgm:cxn modelId="{123038D5-9772-45F5-8F8B-2DF9ADBA1E3F}" srcId="{70EC4C04-7D5C-4E6D-9F19-84341CC45E00}" destId="{5BA7C657-4248-4204-90DD-E45B9435914B}" srcOrd="3" destOrd="0" parTransId="{5E6421D4-B28C-48A3-80A6-18AD0761AB93}" sibTransId="{87C8ADE2-96E3-4672-A2EF-83FF2FA670F2}"/>
    <dgm:cxn modelId="{2094F17F-2DA6-4336-AEC5-D2D56B15705B}" srcId="{BB71B2C8-F2F6-4E76-B753-EB9904ACCF62}" destId="{70EC4C04-7D5C-4E6D-9F19-84341CC45E00}" srcOrd="0" destOrd="0" parTransId="{15B672E7-9D50-4F94-A24C-08F645C6DEC1}" sibTransId="{1D5C4762-060E-476F-9E45-583637A57BD6}"/>
    <dgm:cxn modelId="{B04249C8-3C06-4812-8DF7-8083244F2AB0}" srcId="{70EC4C04-7D5C-4E6D-9F19-84341CC45E00}" destId="{5D0E106C-AE8D-4B69-9571-48E09228CCE9}" srcOrd="1" destOrd="0" parTransId="{9EB75C24-6B8F-49AA-9ED1-02F20D200644}" sibTransId="{64D8092B-F477-4048-8A01-ADE68F71DD9D}"/>
    <dgm:cxn modelId="{2C995110-F1C3-4032-B98B-84E143267EB4}" type="presOf" srcId="{E3709F25-D735-46A1-9A5B-DCA469261E6F}" destId="{D1DACAB8-709A-401C-A58E-FA1AA5C47F9A}" srcOrd="0" destOrd="0" presId="urn:microsoft.com/office/officeart/2005/8/layout/hierarchy3"/>
    <dgm:cxn modelId="{23446C87-A7A8-4A94-B2E7-14600CEE252D}" type="presOf" srcId="{70EC4C04-7D5C-4E6D-9F19-84341CC45E00}" destId="{EA398541-3613-4086-802A-9C78C617EFBA}" srcOrd="0" destOrd="0" presId="urn:microsoft.com/office/officeart/2005/8/layout/hierarchy3"/>
    <dgm:cxn modelId="{7E871854-45D6-49F1-8748-2A7444EE4080}" type="presOf" srcId="{5BA7C657-4248-4204-90DD-E45B9435914B}" destId="{3520FB1B-1C42-4E1C-9AEE-2C5EC7D65E24}" srcOrd="0" destOrd="0" presId="urn:microsoft.com/office/officeart/2005/8/layout/hierarchy3"/>
    <dgm:cxn modelId="{CDD4B05F-E126-4932-9AB1-79C49CF90B5F}" type="presParOf" srcId="{AB75ACA8-C0CA-42D9-AB25-497C030BF0B0}" destId="{5C291C31-C7C2-446B-93DD-E28E408AECAE}" srcOrd="0" destOrd="0" presId="urn:microsoft.com/office/officeart/2005/8/layout/hierarchy3"/>
    <dgm:cxn modelId="{D6CA15C5-8AC6-40FD-92F3-B0F9634D7A85}" type="presParOf" srcId="{5C291C31-C7C2-446B-93DD-E28E408AECAE}" destId="{3757A4C5-162C-4170-9B42-A9ADC1CD881F}" srcOrd="0" destOrd="0" presId="urn:microsoft.com/office/officeart/2005/8/layout/hierarchy3"/>
    <dgm:cxn modelId="{8026790B-D0CC-450F-853A-E9BA0CF14A80}" type="presParOf" srcId="{3757A4C5-162C-4170-9B42-A9ADC1CD881F}" destId="{EA398541-3613-4086-802A-9C78C617EFBA}" srcOrd="0" destOrd="0" presId="urn:microsoft.com/office/officeart/2005/8/layout/hierarchy3"/>
    <dgm:cxn modelId="{08FBF91F-A469-415E-81C5-2D8B6F30C32A}" type="presParOf" srcId="{3757A4C5-162C-4170-9B42-A9ADC1CD881F}" destId="{A2F7462A-59C6-4E69-B5F8-C2D589AFAD72}" srcOrd="1" destOrd="0" presId="urn:microsoft.com/office/officeart/2005/8/layout/hierarchy3"/>
    <dgm:cxn modelId="{B633A98F-B264-4D68-89D0-EA2860C82FA9}" type="presParOf" srcId="{5C291C31-C7C2-446B-93DD-E28E408AECAE}" destId="{50B68CA7-D82E-4E08-9645-7BD32FC00097}" srcOrd="1" destOrd="0" presId="urn:microsoft.com/office/officeart/2005/8/layout/hierarchy3"/>
    <dgm:cxn modelId="{1D0C9B82-3A42-42A6-AE8B-B702A8218878}" type="presParOf" srcId="{50B68CA7-D82E-4E08-9645-7BD32FC00097}" destId="{5F3E7EBF-9B9A-4D25-B886-03A56DB41E0F}" srcOrd="0" destOrd="0" presId="urn:microsoft.com/office/officeart/2005/8/layout/hierarchy3"/>
    <dgm:cxn modelId="{81CF99AF-75BE-481E-8D66-5267CB3EB86F}" type="presParOf" srcId="{50B68CA7-D82E-4E08-9645-7BD32FC00097}" destId="{D1DACAB8-709A-401C-A58E-FA1AA5C47F9A}" srcOrd="1" destOrd="0" presId="urn:microsoft.com/office/officeart/2005/8/layout/hierarchy3"/>
    <dgm:cxn modelId="{4FAB23B3-59BD-4B5C-B77F-E92D5DA905D2}" type="presParOf" srcId="{50B68CA7-D82E-4E08-9645-7BD32FC00097}" destId="{75F39EF7-82AB-47D4-A281-55958F843626}" srcOrd="2" destOrd="0" presId="urn:microsoft.com/office/officeart/2005/8/layout/hierarchy3"/>
    <dgm:cxn modelId="{DCAE6169-C212-4ECD-8C09-9B7BFD06F9FF}" type="presParOf" srcId="{50B68CA7-D82E-4E08-9645-7BD32FC00097}" destId="{034890BE-3826-44F6-A5EE-846B832FF934}" srcOrd="3" destOrd="0" presId="urn:microsoft.com/office/officeart/2005/8/layout/hierarchy3"/>
    <dgm:cxn modelId="{3C868303-0429-4B3F-8A8D-097D437B151A}" type="presParOf" srcId="{50B68CA7-D82E-4E08-9645-7BD32FC00097}" destId="{EB408669-D348-42B5-8912-DF3A25C3520E}" srcOrd="4" destOrd="0" presId="urn:microsoft.com/office/officeart/2005/8/layout/hierarchy3"/>
    <dgm:cxn modelId="{D4C22ECF-5421-4B4A-9BE8-A900C953C40B}" type="presParOf" srcId="{50B68CA7-D82E-4E08-9645-7BD32FC00097}" destId="{09A2FB89-FCA8-4D36-822B-1097A9FE2177}" srcOrd="5" destOrd="0" presId="urn:microsoft.com/office/officeart/2005/8/layout/hierarchy3"/>
    <dgm:cxn modelId="{E00A9582-0245-46A6-818C-7709AE8277C7}" type="presParOf" srcId="{50B68CA7-D82E-4E08-9645-7BD32FC00097}" destId="{94141FA7-2C1B-4F31-BB9B-D72E48AC3AC9}" srcOrd="6" destOrd="0" presId="urn:microsoft.com/office/officeart/2005/8/layout/hierarchy3"/>
    <dgm:cxn modelId="{E13C6634-0ABB-421B-908A-2F80C8F9FD71}" type="presParOf" srcId="{50B68CA7-D82E-4E08-9645-7BD32FC00097}" destId="{3520FB1B-1C42-4E1C-9AEE-2C5EC7D65E2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8541-3613-4086-802A-9C78C617EFBA}">
      <dsp:nvSpPr>
        <dsp:cNvPr id="0" name=""/>
        <dsp:cNvSpPr/>
      </dsp:nvSpPr>
      <dsp:spPr>
        <a:xfrm>
          <a:off x="192958" y="2812"/>
          <a:ext cx="1630306" cy="815153"/>
        </a:xfrm>
        <a:prstGeom prst="roundRect">
          <a:avLst>
            <a:gd name="adj" fmla="val 10000"/>
          </a:avLst>
        </a:prstGeom>
        <a:solidFill>
          <a:srgbClr val="8D90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Офисы</a:t>
          </a:r>
          <a:r>
            <a:rPr lang="en-GB" sz="3300" b="1" kern="1200" dirty="0" smtClean="0"/>
            <a:t> </a:t>
          </a:r>
          <a:endParaRPr lang="en-GB" sz="3300" kern="1200" dirty="0"/>
        </a:p>
      </dsp:txBody>
      <dsp:txXfrm>
        <a:off x="216833" y="26687"/>
        <a:ext cx="1582556" cy="767403"/>
      </dsp:txXfrm>
    </dsp:sp>
    <dsp:sp modelId="{5F3E7EBF-9B9A-4D25-B886-03A56DB41E0F}">
      <dsp:nvSpPr>
        <dsp:cNvPr id="0" name=""/>
        <dsp:cNvSpPr/>
      </dsp:nvSpPr>
      <dsp:spPr>
        <a:xfrm>
          <a:off x="355989" y="817965"/>
          <a:ext cx="163030" cy="611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364"/>
              </a:lnTo>
              <a:lnTo>
                <a:pt x="163030" y="6113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ACAB8-709A-401C-A58E-FA1AA5C47F9A}">
      <dsp:nvSpPr>
        <dsp:cNvPr id="0" name=""/>
        <dsp:cNvSpPr/>
      </dsp:nvSpPr>
      <dsp:spPr>
        <a:xfrm>
          <a:off x="519020" y="1021754"/>
          <a:ext cx="1304244" cy="815153"/>
        </a:xfrm>
        <a:prstGeom prst="roundRect">
          <a:avLst>
            <a:gd name="adj" fmla="val 10000"/>
          </a:avLst>
        </a:prstGeom>
        <a:solidFill>
          <a:srgbClr val="8D906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10 </a:t>
          </a:r>
          <a:r>
            <a:rPr lang="ru-RU" sz="1200" b="1" kern="1200" dirty="0" smtClean="0"/>
            <a:t>офисов в разных часовых поясах</a:t>
          </a:r>
          <a:endParaRPr lang="en-GB" sz="1200" kern="1200" dirty="0"/>
        </a:p>
      </dsp:txBody>
      <dsp:txXfrm>
        <a:off x="542895" y="1045629"/>
        <a:ext cx="1256494" cy="767403"/>
      </dsp:txXfrm>
    </dsp:sp>
    <dsp:sp modelId="{75F39EF7-82AB-47D4-A281-55958F843626}">
      <dsp:nvSpPr>
        <dsp:cNvPr id="0" name=""/>
        <dsp:cNvSpPr/>
      </dsp:nvSpPr>
      <dsp:spPr>
        <a:xfrm>
          <a:off x="355989" y="817965"/>
          <a:ext cx="163030" cy="1630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0306"/>
              </a:lnTo>
              <a:lnTo>
                <a:pt x="163030" y="16303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890BE-3826-44F6-A5EE-846B832FF934}">
      <dsp:nvSpPr>
        <dsp:cNvPr id="0" name=""/>
        <dsp:cNvSpPr/>
      </dsp:nvSpPr>
      <dsp:spPr>
        <a:xfrm>
          <a:off x="519020" y="2040695"/>
          <a:ext cx="1304244" cy="815153"/>
        </a:xfrm>
        <a:prstGeom prst="roundRect">
          <a:avLst>
            <a:gd name="adj" fmla="val 10000"/>
          </a:avLst>
        </a:prstGeom>
        <a:solidFill>
          <a:srgbClr val="8D906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Выделенная команда менеджеров и лингвистов</a:t>
          </a:r>
          <a:endParaRPr lang="en-GB" sz="1200" kern="1200" dirty="0"/>
        </a:p>
      </dsp:txBody>
      <dsp:txXfrm>
        <a:off x="542895" y="2064570"/>
        <a:ext cx="1256494" cy="767403"/>
      </dsp:txXfrm>
    </dsp:sp>
    <dsp:sp modelId="{EB408669-D348-42B5-8912-DF3A25C3520E}">
      <dsp:nvSpPr>
        <dsp:cNvPr id="0" name=""/>
        <dsp:cNvSpPr/>
      </dsp:nvSpPr>
      <dsp:spPr>
        <a:xfrm>
          <a:off x="355989" y="817965"/>
          <a:ext cx="163030" cy="2649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247"/>
              </a:lnTo>
              <a:lnTo>
                <a:pt x="163030" y="2649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2FB89-FCA8-4D36-822B-1097A9FE2177}">
      <dsp:nvSpPr>
        <dsp:cNvPr id="0" name=""/>
        <dsp:cNvSpPr/>
      </dsp:nvSpPr>
      <dsp:spPr>
        <a:xfrm>
          <a:off x="519020" y="3059636"/>
          <a:ext cx="1304244" cy="815153"/>
        </a:xfrm>
        <a:prstGeom prst="roundRect">
          <a:avLst>
            <a:gd name="adj" fmla="val 10000"/>
          </a:avLst>
        </a:prstGeom>
        <a:solidFill>
          <a:srgbClr val="8D906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Поддержка </a:t>
          </a:r>
          <a:r>
            <a:rPr lang="en-GB" sz="1200" b="1" kern="1200" dirty="0" smtClean="0"/>
            <a:t>24x7</a:t>
          </a:r>
          <a:endParaRPr lang="en-GB" sz="1200" kern="1200" dirty="0"/>
        </a:p>
      </dsp:txBody>
      <dsp:txXfrm>
        <a:off x="542895" y="3083511"/>
        <a:ext cx="1256494" cy="767403"/>
      </dsp:txXfrm>
    </dsp:sp>
    <dsp:sp modelId="{94141FA7-2C1B-4F31-BB9B-D72E48AC3AC9}">
      <dsp:nvSpPr>
        <dsp:cNvPr id="0" name=""/>
        <dsp:cNvSpPr/>
      </dsp:nvSpPr>
      <dsp:spPr>
        <a:xfrm>
          <a:off x="355989" y="817965"/>
          <a:ext cx="163030" cy="3668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8188"/>
              </a:lnTo>
              <a:lnTo>
                <a:pt x="163030" y="36681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0FB1B-1C42-4E1C-9AEE-2C5EC7D65E24}">
      <dsp:nvSpPr>
        <dsp:cNvPr id="0" name=""/>
        <dsp:cNvSpPr/>
      </dsp:nvSpPr>
      <dsp:spPr>
        <a:xfrm>
          <a:off x="519020" y="4078578"/>
          <a:ext cx="1304244" cy="815153"/>
        </a:xfrm>
        <a:prstGeom prst="roundRect">
          <a:avLst>
            <a:gd name="adj" fmla="val 10000"/>
          </a:avLst>
        </a:prstGeom>
        <a:solidFill>
          <a:srgbClr val="8D906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Опыт глобального партнерства</a:t>
          </a:r>
          <a:endParaRPr lang="en-GB" sz="1200" kern="1200" dirty="0"/>
        </a:p>
      </dsp:txBody>
      <dsp:txXfrm>
        <a:off x="542895" y="4102453"/>
        <a:ext cx="1256494" cy="767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6216C-0E82-4F85-BBCB-74D7AC80D6A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5CD02-1CCB-4FBE-9E01-1A7677C57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14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5CBA5-BB75-4897-BD64-D5A8E137720E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CBBF6-13C7-4302-A1D8-89C99D36F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5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0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29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69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9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15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1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04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3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2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5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1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1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31B2A-EECD-9E47-9545-6069434DED1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7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3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1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BBF6-13C7-4302-A1D8-89C99D36F0AB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4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95735" y="4194052"/>
            <a:ext cx="6053375" cy="537937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2200" b="0" baseline="0">
                <a:solidFill>
                  <a:srgbClr val="7B6F4E"/>
                </a:solidFill>
              </a:defRPr>
            </a:lvl1pPr>
          </a:lstStyle>
          <a:p>
            <a:r>
              <a:rPr lang="ru-RU" dirty="0" smtClean="0"/>
              <a:t>ПЕРЕВОДЧЕСКАЯ</a:t>
            </a:r>
            <a:br>
              <a:rPr lang="ru-RU" dirty="0" smtClean="0"/>
            </a:br>
            <a:r>
              <a:rPr lang="ru-RU" dirty="0" smtClean="0"/>
              <a:t>КОМПАНИЯ</a:t>
            </a:r>
            <a:endParaRPr lang="ru-RU" dirty="0"/>
          </a:p>
        </p:txBody>
      </p:sp>
      <p:pic>
        <p:nvPicPr>
          <p:cNvPr id="1027" name="Picture 3" descr="C:\Grishanov\work\corporate_mat\BrandBook\Materials\Logo\PNG\Janus_logo_Gol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32" y="4060825"/>
            <a:ext cx="1440160" cy="8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Grishanov\work\corporate_mat\BrandBook\Materials\Presentation\For presentation\TUV-с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194053"/>
            <a:ext cx="1164431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0"/>
            <a:ext cx="6053376" cy="40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715766"/>
            <a:ext cx="3672408" cy="425054"/>
          </a:xfrm>
        </p:spPr>
        <p:txBody>
          <a:bodyPr anchor="t">
            <a:normAutofit/>
          </a:bodyPr>
          <a:lstStyle>
            <a:lvl1pPr algn="ctr">
              <a:defRPr sz="16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27584" y="843557"/>
            <a:ext cx="3672408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291830"/>
            <a:ext cx="3672408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695328" y="2723377"/>
            <a:ext cx="3672408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4695328" y="843557"/>
            <a:ext cx="3672408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4695328" y="3291830"/>
            <a:ext cx="3672408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26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1203598"/>
            <a:ext cx="3096344" cy="603647"/>
          </a:xfrm>
        </p:spPr>
        <p:txBody>
          <a:bodyPr/>
          <a:lstStyle>
            <a:lvl1pPr marL="0" indent="0" algn="l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Полилиния 5"/>
          <p:cNvSpPr/>
          <p:nvPr userDrawn="1"/>
        </p:nvSpPr>
        <p:spPr>
          <a:xfrm>
            <a:off x="3766659" y="-20952"/>
            <a:ext cx="1237389" cy="1512582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  <a:gd name="connsiteX0" fmla="*/ 382575 w 977031"/>
              <a:gd name="connsiteY0" fmla="*/ 5323 h 1233813"/>
              <a:gd name="connsiteX1" fmla="*/ 977031 w 977031"/>
              <a:gd name="connsiteY1" fmla="*/ 0 h 1233813"/>
              <a:gd name="connsiteX2" fmla="*/ 588725 w 977031"/>
              <a:gd name="connsiteY2" fmla="*/ 1233813 h 1233813"/>
              <a:gd name="connsiteX3" fmla="*/ 0 w 977031"/>
              <a:gd name="connsiteY3" fmla="*/ 1227550 h 1233813"/>
              <a:gd name="connsiteX4" fmla="*/ 382575 w 977031"/>
              <a:gd name="connsiteY4" fmla="*/ 5323 h 123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1233813">
                <a:moveTo>
                  <a:pt x="382575" y="5323"/>
                </a:moveTo>
                <a:lnTo>
                  <a:pt x="977031" y="0"/>
                </a:lnTo>
                <a:lnTo>
                  <a:pt x="588725" y="1233813"/>
                </a:lnTo>
                <a:lnTo>
                  <a:pt x="0" y="1227550"/>
                </a:lnTo>
                <a:lnTo>
                  <a:pt x="382575" y="5323"/>
                </a:lnTo>
                <a:close/>
              </a:path>
            </a:pathLst>
          </a:cu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D355E"/>
              </a:solidFill>
            </a:endParaRPr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5076056" y="1807244"/>
            <a:ext cx="3096345" cy="22766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-7620" y="-7620"/>
            <a:ext cx="4762500" cy="5158740"/>
          </a:xfrm>
          <a:custGeom>
            <a:avLst/>
            <a:gdLst>
              <a:gd name="connsiteX0" fmla="*/ 0 w 4762500"/>
              <a:gd name="connsiteY0" fmla="*/ 0 h 5158740"/>
              <a:gd name="connsiteX1" fmla="*/ 4290060 w 4762500"/>
              <a:gd name="connsiteY1" fmla="*/ 0 h 5158740"/>
              <a:gd name="connsiteX2" fmla="*/ 4762500 w 4762500"/>
              <a:gd name="connsiteY2" fmla="*/ 1592580 h 5158740"/>
              <a:gd name="connsiteX3" fmla="*/ 3672840 w 4762500"/>
              <a:gd name="connsiteY3" fmla="*/ 5158740 h 5158740"/>
              <a:gd name="connsiteX4" fmla="*/ 0 w 4762500"/>
              <a:gd name="connsiteY4" fmla="*/ 5158740 h 5158740"/>
              <a:gd name="connsiteX5" fmla="*/ 0 w 4762500"/>
              <a:gd name="connsiteY5" fmla="*/ 0 h 51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2500" h="5158740">
                <a:moveTo>
                  <a:pt x="0" y="0"/>
                </a:moveTo>
                <a:lnTo>
                  <a:pt x="4290060" y="0"/>
                </a:lnTo>
                <a:lnTo>
                  <a:pt x="4762500" y="1592580"/>
                </a:lnTo>
                <a:lnTo>
                  <a:pt x="3672840" y="5158740"/>
                </a:lnTo>
                <a:lnTo>
                  <a:pt x="0" y="51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76056" y="205979"/>
            <a:ext cx="3096345" cy="85725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5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1203598"/>
            <a:ext cx="3096344" cy="603647"/>
          </a:xfrm>
        </p:spPr>
        <p:txBody>
          <a:bodyPr/>
          <a:lstStyle>
            <a:lvl1pPr marL="0" indent="0" algn="l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Полилиния 5"/>
          <p:cNvSpPr/>
          <p:nvPr userDrawn="1"/>
        </p:nvSpPr>
        <p:spPr>
          <a:xfrm>
            <a:off x="3766659" y="-20952"/>
            <a:ext cx="1237389" cy="1512582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  <a:gd name="connsiteX0" fmla="*/ 382575 w 977031"/>
              <a:gd name="connsiteY0" fmla="*/ 5323 h 1233813"/>
              <a:gd name="connsiteX1" fmla="*/ 977031 w 977031"/>
              <a:gd name="connsiteY1" fmla="*/ 0 h 1233813"/>
              <a:gd name="connsiteX2" fmla="*/ 588725 w 977031"/>
              <a:gd name="connsiteY2" fmla="*/ 1233813 h 1233813"/>
              <a:gd name="connsiteX3" fmla="*/ 0 w 977031"/>
              <a:gd name="connsiteY3" fmla="*/ 1227550 h 1233813"/>
              <a:gd name="connsiteX4" fmla="*/ 382575 w 977031"/>
              <a:gd name="connsiteY4" fmla="*/ 5323 h 123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1233813">
                <a:moveTo>
                  <a:pt x="382575" y="5323"/>
                </a:moveTo>
                <a:lnTo>
                  <a:pt x="977031" y="0"/>
                </a:lnTo>
                <a:lnTo>
                  <a:pt x="588725" y="1233813"/>
                </a:lnTo>
                <a:lnTo>
                  <a:pt x="0" y="1227550"/>
                </a:lnTo>
                <a:lnTo>
                  <a:pt x="382575" y="5323"/>
                </a:lnTo>
                <a:close/>
              </a:path>
            </a:pathLst>
          </a:cu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D355E"/>
              </a:solidFill>
            </a:endParaRPr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5076056" y="1807244"/>
            <a:ext cx="3096345" cy="22766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-7620" y="-7620"/>
            <a:ext cx="4762500" cy="5158740"/>
          </a:xfrm>
          <a:custGeom>
            <a:avLst/>
            <a:gdLst>
              <a:gd name="connsiteX0" fmla="*/ 0 w 4762500"/>
              <a:gd name="connsiteY0" fmla="*/ 0 h 5158740"/>
              <a:gd name="connsiteX1" fmla="*/ 4290060 w 4762500"/>
              <a:gd name="connsiteY1" fmla="*/ 0 h 5158740"/>
              <a:gd name="connsiteX2" fmla="*/ 4762500 w 4762500"/>
              <a:gd name="connsiteY2" fmla="*/ 1592580 h 5158740"/>
              <a:gd name="connsiteX3" fmla="*/ 3672840 w 4762500"/>
              <a:gd name="connsiteY3" fmla="*/ 5158740 h 5158740"/>
              <a:gd name="connsiteX4" fmla="*/ 0 w 4762500"/>
              <a:gd name="connsiteY4" fmla="*/ 5158740 h 5158740"/>
              <a:gd name="connsiteX5" fmla="*/ 0 w 4762500"/>
              <a:gd name="connsiteY5" fmla="*/ 0 h 51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2500" h="5158740">
                <a:moveTo>
                  <a:pt x="0" y="0"/>
                </a:moveTo>
                <a:lnTo>
                  <a:pt x="4290060" y="0"/>
                </a:lnTo>
                <a:lnTo>
                  <a:pt x="4762500" y="1592580"/>
                </a:lnTo>
                <a:lnTo>
                  <a:pt x="3672840" y="5158740"/>
                </a:lnTo>
                <a:lnTo>
                  <a:pt x="0" y="51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76056" y="205979"/>
            <a:ext cx="3096345" cy="85725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0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C:\Grishanov\work\corporate_mat\BrandBook\Materials\Emblem\Janus-silver-emblem-3d-vecto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091" y="3507854"/>
            <a:ext cx="843818" cy="8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685105" y="1560632"/>
            <a:ext cx="37737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</a:rPr>
              <a:t>СПАСИБО</a:t>
            </a:r>
          </a:p>
          <a:p>
            <a:pPr lvl="0" algn="ctr"/>
            <a:r>
              <a:rPr lang="ru-RU" sz="4000" dirty="0" smtClean="0">
                <a:solidFill>
                  <a:schemeClr val="bg1">
                    <a:lumMod val="85000"/>
                  </a:schemeClr>
                </a:solidFill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2533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95736" y="4033913"/>
            <a:ext cx="5760640" cy="586898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2200" b="0" baseline="0">
                <a:solidFill>
                  <a:srgbClr val="7B6F4E"/>
                </a:solidFill>
              </a:defRPr>
            </a:lvl1pPr>
          </a:lstStyle>
          <a:p>
            <a:r>
              <a:rPr lang="ru-RU" dirty="0" smtClean="0"/>
              <a:t>ПЕРЕВОДЧЕСКАЯ</a:t>
            </a:r>
            <a:br>
              <a:rPr lang="ru-RU" dirty="0" smtClean="0"/>
            </a:br>
            <a:r>
              <a:rPr lang="ru-RU" dirty="0" smtClean="0"/>
              <a:t>КОМПАНИЯ</a:t>
            </a:r>
            <a:endParaRPr lang="ru-RU" dirty="0"/>
          </a:p>
        </p:txBody>
      </p:sp>
      <p:pic>
        <p:nvPicPr>
          <p:cNvPr id="1027" name="Picture 3" descr="C:\Grishanov\work\corporate_mat\BrandBook\Materials\Logo\PNG\Janus_logo_Gold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67296"/>
            <a:ext cx="1440160" cy="8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Grishanov\work\corporate_mat\BrandBook\Materials\Presentation\For presentation\TUV-с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227934"/>
            <a:ext cx="1164431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лилиния 7"/>
          <p:cNvSpPr/>
          <p:nvPr userDrawn="1"/>
        </p:nvSpPr>
        <p:spPr>
          <a:xfrm>
            <a:off x="0" y="-1"/>
            <a:ext cx="9144000" cy="3219823"/>
          </a:xfrm>
          <a:custGeom>
            <a:avLst/>
            <a:gdLst>
              <a:gd name="connsiteX0" fmla="*/ 0 w 9144000"/>
              <a:gd name="connsiteY0" fmla="*/ 0 h 4381500"/>
              <a:gd name="connsiteX1" fmla="*/ 0 w 9144000"/>
              <a:gd name="connsiteY1" fmla="*/ 2499360 h 4381500"/>
              <a:gd name="connsiteX2" fmla="*/ 6164580 w 9144000"/>
              <a:gd name="connsiteY2" fmla="*/ 4381500 h 4381500"/>
              <a:gd name="connsiteX3" fmla="*/ 9144000 w 9144000"/>
              <a:gd name="connsiteY3" fmla="*/ 3474720 h 4381500"/>
              <a:gd name="connsiteX4" fmla="*/ 9144000 w 9144000"/>
              <a:gd name="connsiteY4" fmla="*/ 7620 h 4381500"/>
              <a:gd name="connsiteX5" fmla="*/ 0 w 9144000"/>
              <a:gd name="connsiteY5" fmla="*/ 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381500">
                <a:moveTo>
                  <a:pt x="0" y="0"/>
                </a:moveTo>
                <a:lnTo>
                  <a:pt x="0" y="2499360"/>
                </a:lnTo>
                <a:lnTo>
                  <a:pt x="6164580" y="4381500"/>
                </a:lnTo>
                <a:lnTo>
                  <a:pt x="9144000" y="3474720"/>
                </a:lnTo>
                <a:lnTo>
                  <a:pt x="9144000" y="762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40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лилиния 14"/>
          <p:cNvSpPr/>
          <p:nvPr userDrawn="1"/>
        </p:nvSpPr>
        <p:spPr>
          <a:xfrm rot="5400000">
            <a:off x="1571399" y="206448"/>
            <a:ext cx="1296145" cy="4442571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  <a:gd name="connsiteX0" fmla="*/ 701459 w 977031"/>
              <a:gd name="connsiteY0" fmla="*/ 0 h 3482866"/>
              <a:gd name="connsiteX1" fmla="*/ 977031 w 977031"/>
              <a:gd name="connsiteY1" fmla="*/ 939453 h 3482866"/>
              <a:gd name="connsiteX2" fmla="*/ 181244 w 977031"/>
              <a:gd name="connsiteY2" fmla="*/ 3482866 h 3482866"/>
              <a:gd name="connsiteX3" fmla="*/ 0 w 977031"/>
              <a:gd name="connsiteY3" fmla="*/ 2167003 h 3482866"/>
              <a:gd name="connsiteX4" fmla="*/ 701459 w 977031"/>
              <a:gd name="connsiteY4" fmla="*/ 0 h 3482866"/>
              <a:gd name="connsiteX0" fmla="*/ 1121104 w 1396676"/>
              <a:gd name="connsiteY0" fmla="*/ 0 h 3482866"/>
              <a:gd name="connsiteX1" fmla="*/ 1396676 w 1396676"/>
              <a:gd name="connsiteY1" fmla="*/ 939453 h 3482866"/>
              <a:gd name="connsiteX2" fmla="*/ 600889 w 1396676"/>
              <a:gd name="connsiteY2" fmla="*/ 3482866 h 3482866"/>
              <a:gd name="connsiteX3" fmla="*/ 0 w 1396676"/>
              <a:gd name="connsiteY3" fmla="*/ 3476603 h 3482866"/>
              <a:gd name="connsiteX4" fmla="*/ 1121104 w 1396676"/>
              <a:gd name="connsiteY4" fmla="*/ 0 h 3482866"/>
              <a:gd name="connsiteX0" fmla="*/ 1133268 w 1408840"/>
              <a:gd name="connsiteY0" fmla="*/ 0 h 3482991"/>
              <a:gd name="connsiteX1" fmla="*/ 1408840 w 1408840"/>
              <a:gd name="connsiteY1" fmla="*/ 939453 h 3482991"/>
              <a:gd name="connsiteX2" fmla="*/ 613053 w 1408840"/>
              <a:gd name="connsiteY2" fmla="*/ 3482866 h 3482991"/>
              <a:gd name="connsiteX3" fmla="*/ 0 w 1408840"/>
              <a:gd name="connsiteY3" fmla="*/ 3482991 h 3482991"/>
              <a:gd name="connsiteX4" fmla="*/ 1133268 w 1408840"/>
              <a:gd name="connsiteY4" fmla="*/ 0 h 34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840" h="3482991">
                <a:moveTo>
                  <a:pt x="1133268" y="0"/>
                </a:moveTo>
                <a:lnTo>
                  <a:pt x="1408840" y="939453"/>
                </a:lnTo>
                <a:lnTo>
                  <a:pt x="613053" y="3482866"/>
                </a:lnTo>
                <a:lnTo>
                  <a:pt x="0" y="3482991"/>
                </a:lnTo>
                <a:lnTo>
                  <a:pt x="1133268" y="0"/>
                </a:lnTo>
                <a:close/>
              </a:path>
            </a:pathLst>
          </a:custGeom>
          <a:solidFill>
            <a:srgbClr val="7B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7020272" y="0"/>
            <a:ext cx="2123728" cy="5143500"/>
          </a:xfrm>
          <a:prstGeom prst="rect">
            <a:avLst/>
          </a:pr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Полилиния 4"/>
          <p:cNvSpPr/>
          <p:nvPr userDrawn="1"/>
        </p:nvSpPr>
        <p:spPr>
          <a:xfrm>
            <a:off x="0" y="-12526"/>
            <a:ext cx="8436279" cy="5160723"/>
          </a:xfrm>
          <a:custGeom>
            <a:avLst/>
            <a:gdLst>
              <a:gd name="connsiteX0" fmla="*/ 12526 w 8448805"/>
              <a:gd name="connsiteY0" fmla="*/ 0 h 5148197"/>
              <a:gd name="connsiteX1" fmla="*/ 7985342 w 8448805"/>
              <a:gd name="connsiteY1" fmla="*/ 0 h 5148197"/>
              <a:gd name="connsiteX2" fmla="*/ 8448805 w 8448805"/>
              <a:gd name="connsiteY2" fmla="*/ 1597068 h 5148197"/>
              <a:gd name="connsiteX3" fmla="*/ 7352778 w 8448805"/>
              <a:gd name="connsiteY3" fmla="*/ 5141934 h 5148197"/>
              <a:gd name="connsiteX4" fmla="*/ 0 w 8448805"/>
              <a:gd name="connsiteY4" fmla="*/ 5148197 h 5148197"/>
              <a:gd name="connsiteX5" fmla="*/ 12526 w 8448805"/>
              <a:gd name="connsiteY5" fmla="*/ 0 h 5148197"/>
              <a:gd name="connsiteX0" fmla="*/ 760 w 8455774"/>
              <a:gd name="connsiteY0" fmla="*/ 12526 h 5148197"/>
              <a:gd name="connsiteX1" fmla="*/ 7992311 w 8455774"/>
              <a:gd name="connsiteY1" fmla="*/ 0 h 5148197"/>
              <a:gd name="connsiteX2" fmla="*/ 8455774 w 8455774"/>
              <a:gd name="connsiteY2" fmla="*/ 1597068 h 5148197"/>
              <a:gd name="connsiteX3" fmla="*/ 7359747 w 8455774"/>
              <a:gd name="connsiteY3" fmla="*/ 5141934 h 5148197"/>
              <a:gd name="connsiteX4" fmla="*/ 6969 w 8455774"/>
              <a:gd name="connsiteY4" fmla="*/ 5148197 h 5148197"/>
              <a:gd name="connsiteX5" fmla="*/ 760 w 8455774"/>
              <a:gd name="connsiteY5" fmla="*/ 12526 h 5148197"/>
              <a:gd name="connsiteX0" fmla="*/ 6281 w 8448805"/>
              <a:gd name="connsiteY0" fmla="*/ 12526 h 5148197"/>
              <a:gd name="connsiteX1" fmla="*/ 7985342 w 8448805"/>
              <a:gd name="connsiteY1" fmla="*/ 0 h 5148197"/>
              <a:gd name="connsiteX2" fmla="*/ 8448805 w 8448805"/>
              <a:gd name="connsiteY2" fmla="*/ 1597068 h 5148197"/>
              <a:gd name="connsiteX3" fmla="*/ 7352778 w 8448805"/>
              <a:gd name="connsiteY3" fmla="*/ 5141934 h 5148197"/>
              <a:gd name="connsiteX4" fmla="*/ 0 w 8448805"/>
              <a:gd name="connsiteY4" fmla="*/ 5148197 h 5148197"/>
              <a:gd name="connsiteX5" fmla="*/ 6281 w 8448805"/>
              <a:gd name="connsiteY5" fmla="*/ 12526 h 5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8805" h="5148197">
                <a:moveTo>
                  <a:pt x="6281" y="12526"/>
                </a:moveTo>
                <a:lnTo>
                  <a:pt x="7985342" y="0"/>
                </a:lnTo>
                <a:lnTo>
                  <a:pt x="8448805" y="1597068"/>
                </a:lnTo>
                <a:lnTo>
                  <a:pt x="7352778" y="5141934"/>
                </a:lnTo>
                <a:lnTo>
                  <a:pt x="0" y="5148197"/>
                </a:lnTo>
                <a:cubicBezTo>
                  <a:pt x="4175" y="3432131"/>
                  <a:pt x="2106" y="1728592"/>
                  <a:pt x="6281" y="12526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 userDrawn="1"/>
        </p:nvSpPr>
        <p:spPr>
          <a:xfrm>
            <a:off x="6983259" y="2968668"/>
            <a:ext cx="977031" cy="2173266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2173266">
                <a:moveTo>
                  <a:pt x="701459" y="0"/>
                </a:moveTo>
                <a:lnTo>
                  <a:pt x="977031" y="939453"/>
                </a:lnTo>
                <a:lnTo>
                  <a:pt x="588725" y="2173266"/>
                </a:lnTo>
                <a:lnTo>
                  <a:pt x="0" y="2167003"/>
                </a:lnTo>
                <a:lnTo>
                  <a:pt x="701459" y="0"/>
                </a:lnTo>
                <a:close/>
              </a:path>
            </a:pathLst>
          </a:custGeom>
          <a:solidFill>
            <a:srgbClr val="7B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313" y="555526"/>
            <a:ext cx="7772400" cy="1021556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3000" b="0" kern="1200" dirty="0">
                <a:solidFill>
                  <a:schemeClr val="bg1">
                    <a:lumMod val="95000"/>
                  </a:schemeClr>
                </a:solidFill>
                <a:effectLst>
                  <a:outerShdw blurRad="609600" sx="99000" sy="99000" algn="tl" rotWithShape="0">
                    <a:srgbClr val="0B092D"/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563638"/>
            <a:ext cx="7772400" cy="11251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050" name="Picture 2" descr="C:\Grishanov\work\corporate_mat\BrandBook\Materials\Emblem\Janus-silver-emblem-3d-vecto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4079659"/>
            <a:ext cx="576085" cy="5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75606"/>
            <a:ext cx="7632848" cy="280831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3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275606"/>
            <a:ext cx="3740224" cy="280831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75606"/>
            <a:ext cx="3740224" cy="280831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7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5576" y="205979"/>
            <a:ext cx="7632848" cy="85725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151335"/>
            <a:ext cx="3741812" cy="479822"/>
          </a:xfrm>
        </p:spPr>
        <p:txBody>
          <a:bodyPr anchor="b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631156"/>
            <a:ext cx="3741812" cy="2452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3743398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743399" cy="2452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6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5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7020272" y="0"/>
            <a:ext cx="2123728" cy="5143500"/>
          </a:xfrm>
          <a:prstGeom prst="rect">
            <a:avLst/>
          </a:pr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 userDrawn="1"/>
        </p:nvSpPr>
        <p:spPr>
          <a:xfrm>
            <a:off x="0" y="-12526"/>
            <a:ext cx="8436279" cy="5160723"/>
          </a:xfrm>
          <a:custGeom>
            <a:avLst/>
            <a:gdLst>
              <a:gd name="connsiteX0" fmla="*/ 12526 w 8448805"/>
              <a:gd name="connsiteY0" fmla="*/ 0 h 5148197"/>
              <a:gd name="connsiteX1" fmla="*/ 7985342 w 8448805"/>
              <a:gd name="connsiteY1" fmla="*/ 0 h 5148197"/>
              <a:gd name="connsiteX2" fmla="*/ 8448805 w 8448805"/>
              <a:gd name="connsiteY2" fmla="*/ 1597068 h 5148197"/>
              <a:gd name="connsiteX3" fmla="*/ 7352778 w 8448805"/>
              <a:gd name="connsiteY3" fmla="*/ 5141934 h 5148197"/>
              <a:gd name="connsiteX4" fmla="*/ 0 w 8448805"/>
              <a:gd name="connsiteY4" fmla="*/ 5148197 h 5148197"/>
              <a:gd name="connsiteX5" fmla="*/ 12526 w 8448805"/>
              <a:gd name="connsiteY5" fmla="*/ 0 h 5148197"/>
              <a:gd name="connsiteX0" fmla="*/ 760 w 8455774"/>
              <a:gd name="connsiteY0" fmla="*/ 12526 h 5148197"/>
              <a:gd name="connsiteX1" fmla="*/ 7992311 w 8455774"/>
              <a:gd name="connsiteY1" fmla="*/ 0 h 5148197"/>
              <a:gd name="connsiteX2" fmla="*/ 8455774 w 8455774"/>
              <a:gd name="connsiteY2" fmla="*/ 1597068 h 5148197"/>
              <a:gd name="connsiteX3" fmla="*/ 7359747 w 8455774"/>
              <a:gd name="connsiteY3" fmla="*/ 5141934 h 5148197"/>
              <a:gd name="connsiteX4" fmla="*/ 6969 w 8455774"/>
              <a:gd name="connsiteY4" fmla="*/ 5148197 h 5148197"/>
              <a:gd name="connsiteX5" fmla="*/ 760 w 8455774"/>
              <a:gd name="connsiteY5" fmla="*/ 12526 h 5148197"/>
              <a:gd name="connsiteX0" fmla="*/ 6281 w 8448805"/>
              <a:gd name="connsiteY0" fmla="*/ 12526 h 5148197"/>
              <a:gd name="connsiteX1" fmla="*/ 7985342 w 8448805"/>
              <a:gd name="connsiteY1" fmla="*/ 0 h 5148197"/>
              <a:gd name="connsiteX2" fmla="*/ 8448805 w 8448805"/>
              <a:gd name="connsiteY2" fmla="*/ 1597068 h 5148197"/>
              <a:gd name="connsiteX3" fmla="*/ 7352778 w 8448805"/>
              <a:gd name="connsiteY3" fmla="*/ 5141934 h 5148197"/>
              <a:gd name="connsiteX4" fmla="*/ 0 w 8448805"/>
              <a:gd name="connsiteY4" fmla="*/ 5148197 h 5148197"/>
              <a:gd name="connsiteX5" fmla="*/ 6281 w 8448805"/>
              <a:gd name="connsiteY5" fmla="*/ 12526 h 51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8805" h="5148197">
                <a:moveTo>
                  <a:pt x="6281" y="12526"/>
                </a:moveTo>
                <a:lnTo>
                  <a:pt x="7985342" y="0"/>
                </a:lnTo>
                <a:lnTo>
                  <a:pt x="8448805" y="1597068"/>
                </a:lnTo>
                <a:lnTo>
                  <a:pt x="7352778" y="5141934"/>
                </a:lnTo>
                <a:lnTo>
                  <a:pt x="0" y="5148197"/>
                </a:lnTo>
                <a:cubicBezTo>
                  <a:pt x="4175" y="3432131"/>
                  <a:pt x="2106" y="1728592"/>
                  <a:pt x="6281" y="12526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 userDrawn="1"/>
        </p:nvSpPr>
        <p:spPr>
          <a:xfrm>
            <a:off x="6983259" y="2968668"/>
            <a:ext cx="977031" cy="2173266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2173266">
                <a:moveTo>
                  <a:pt x="701459" y="0"/>
                </a:moveTo>
                <a:lnTo>
                  <a:pt x="977031" y="939453"/>
                </a:lnTo>
                <a:lnTo>
                  <a:pt x="588725" y="2173266"/>
                </a:lnTo>
                <a:lnTo>
                  <a:pt x="0" y="2167003"/>
                </a:lnTo>
                <a:lnTo>
                  <a:pt x="701459" y="0"/>
                </a:lnTo>
                <a:close/>
              </a:path>
            </a:pathLst>
          </a:custGeom>
          <a:solidFill>
            <a:srgbClr val="7B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313" y="555526"/>
            <a:ext cx="7772400" cy="1021556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3000" b="0" kern="1200" dirty="0">
                <a:solidFill>
                  <a:schemeClr val="bg1">
                    <a:lumMod val="95000"/>
                  </a:schemeClr>
                </a:solidFill>
                <a:effectLst>
                  <a:outerShdw blurRad="609600" sx="99000" sy="99000" algn="tl" rotWithShape="0">
                    <a:srgbClr val="0B092D"/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563638"/>
            <a:ext cx="7772400" cy="11251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050" name="Picture 2" descr="C:\Grishanov\work\corporate_mat\BrandBook\Materials\Emblem\Janus-silver-emblem-3d-vecto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4079659"/>
            <a:ext cx="576085" cy="5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1509"/>
            <a:ext cx="2709938" cy="6648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411510"/>
            <a:ext cx="4813374" cy="367240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347615"/>
            <a:ext cx="2709938" cy="27363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60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715766"/>
            <a:ext cx="2427584" cy="425054"/>
          </a:xfrm>
        </p:spPr>
        <p:txBody>
          <a:bodyPr anchor="t">
            <a:normAutofit/>
          </a:bodyPr>
          <a:lstStyle>
            <a:lvl1pPr algn="ctr">
              <a:defRPr sz="16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27584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3400822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5960840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12"/>
          </p:nvPr>
        </p:nvSpPr>
        <p:spPr>
          <a:xfrm>
            <a:off x="3400822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3"/>
          </p:nvPr>
        </p:nvSpPr>
        <p:spPr>
          <a:xfrm>
            <a:off x="5960840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3400822" y="2723377"/>
            <a:ext cx="2427584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5960840" y="2723377"/>
            <a:ext cx="2427584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62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715766"/>
            <a:ext cx="3672408" cy="425054"/>
          </a:xfrm>
        </p:spPr>
        <p:txBody>
          <a:bodyPr anchor="t">
            <a:normAutofit/>
          </a:bodyPr>
          <a:lstStyle>
            <a:lvl1pPr algn="ctr">
              <a:defRPr sz="16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27584" y="843557"/>
            <a:ext cx="3672408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291830"/>
            <a:ext cx="3672408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4695328" y="2723377"/>
            <a:ext cx="3672408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4695328" y="843557"/>
            <a:ext cx="3672408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4695328" y="3291830"/>
            <a:ext cx="3672408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99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1203598"/>
            <a:ext cx="3096344" cy="603647"/>
          </a:xfrm>
        </p:spPr>
        <p:txBody>
          <a:bodyPr/>
          <a:lstStyle>
            <a:lvl1pPr marL="0" indent="0" algn="l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Полилиния 5"/>
          <p:cNvSpPr/>
          <p:nvPr userDrawn="1"/>
        </p:nvSpPr>
        <p:spPr>
          <a:xfrm>
            <a:off x="3766659" y="-20952"/>
            <a:ext cx="1237389" cy="1512582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  <a:gd name="connsiteX0" fmla="*/ 382575 w 977031"/>
              <a:gd name="connsiteY0" fmla="*/ 5323 h 1233813"/>
              <a:gd name="connsiteX1" fmla="*/ 977031 w 977031"/>
              <a:gd name="connsiteY1" fmla="*/ 0 h 1233813"/>
              <a:gd name="connsiteX2" fmla="*/ 588725 w 977031"/>
              <a:gd name="connsiteY2" fmla="*/ 1233813 h 1233813"/>
              <a:gd name="connsiteX3" fmla="*/ 0 w 977031"/>
              <a:gd name="connsiteY3" fmla="*/ 1227550 h 1233813"/>
              <a:gd name="connsiteX4" fmla="*/ 382575 w 977031"/>
              <a:gd name="connsiteY4" fmla="*/ 5323 h 123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1233813">
                <a:moveTo>
                  <a:pt x="382575" y="5323"/>
                </a:moveTo>
                <a:lnTo>
                  <a:pt x="977031" y="0"/>
                </a:lnTo>
                <a:lnTo>
                  <a:pt x="588725" y="1233813"/>
                </a:lnTo>
                <a:lnTo>
                  <a:pt x="0" y="1227550"/>
                </a:lnTo>
                <a:lnTo>
                  <a:pt x="382575" y="5323"/>
                </a:lnTo>
                <a:close/>
              </a:path>
            </a:pathLst>
          </a:cu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D355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5076056" y="1807244"/>
            <a:ext cx="3096345" cy="22766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-7620" y="-7620"/>
            <a:ext cx="4762500" cy="5158740"/>
          </a:xfrm>
          <a:custGeom>
            <a:avLst/>
            <a:gdLst>
              <a:gd name="connsiteX0" fmla="*/ 0 w 4762500"/>
              <a:gd name="connsiteY0" fmla="*/ 0 h 5158740"/>
              <a:gd name="connsiteX1" fmla="*/ 4290060 w 4762500"/>
              <a:gd name="connsiteY1" fmla="*/ 0 h 5158740"/>
              <a:gd name="connsiteX2" fmla="*/ 4762500 w 4762500"/>
              <a:gd name="connsiteY2" fmla="*/ 1592580 h 5158740"/>
              <a:gd name="connsiteX3" fmla="*/ 3672840 w 4762500"/>
              <a:gd name="connsiteY3" fmla="*/ 5158740 h 5158740"/>
              <a:gd name="connsiteX4" fmla="*/ 0 w 4762500"/>
              <a:gd name="connsiteY4" fmla="*/ 5158740 h 5158740"/>
              <a:gd name="connsiteX5" fmla="*/ 0 w 4762500"/>
              <a:gd name="connsiteY5" fmla="*/ 0 h 51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2500" h="5158740">
                <a:moveTo>
                  <a:pt x="0" y="0"/>
                </a:moveTo>
                <a:lnTo>
                  <a:pt x="4290060" y="0"/>
                </a:lnTo>
                <a:lnTo>
                  <a:pt x="4762500" y="1592580"/>
                </a:lnTo>
                <a:lnTo>
                  <a:pt x="3672840" y="5158740"/>
                </a:lnTo>
                <a:lnTo>
                  <a:pt x="0" y="51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76056" y="205979"/>
            <a:ext cx="3096345" cy="85725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2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1203598"/>
            <a:ext cx="3096344" cy="603647"/>
          </a:xfrm>
        </p:spPr>
        <p:txBody>
          <a:bodyPr/>
          <a:lstStyle>
            <a:lvl1pPr marL="0" indent="0" algn="l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Полилиния 5"/>
          <p:cNvSpPr/>
          <p:nvPr userDrawn="1"/>
        </p:nvSpPr>
        <p:spPr>
          <a:xfrm>
            <a:off x="3766659" y="-20952"/>
            <a:ext cx="1237389" cy="1512582"/>
          </a:xfrm>
          <a:custGeom>
            <a:avLst/>
            <a:gdLst>
              <a:gd name="connsiteX0" fmla="*/ 1828800 w 2104372"/>
              <a:gd name="connsiteY0" fmla="*/ 0 h 4496844"/>
              <a:gd name="connsiteX1" fmla="*/ 2104372 w 2104372"/>
              <a:gd name="connsiteY1" fmla="*/ 939453 h 4496844"/>
              <a:gd name="connsiteX2" fmla="*/ 995819 w 2104372"/>
              <a:gd name="connsiteY2" fmla="*/ 4496844 h 4496844"/>
              <a:gd name="connsiteX3" fmla="*/ 0 w 2104372"/>
              <a:gd name="connsiteY3" fmla="*/ 4496844 h 4496844"/>
              <a:gd name="connsiteX4" fmla="*/ 1828800 w 2104372"/>
              <a:gd name="connsiteY4" fmla="*/ 0 h 4496844"/>
              <a:gd name="connsiteX0" fmla="*/ 1521913 w 1797485"/>
              <a:gd name="connsiteY0" fmla="*/ 0 h 4496844"/>
              <a:gd name="connsiteX1" fmla="*/ 1797485 w 1797485"/>
              <a:gd name="connsiteY1" fmla="*/ 939453 h 4496844"/>
              <a:gd name="connsiteX2" fmla="*/ 688932 w 1797485"/>
              <a:gd name="connsiteY2" fmla="*/ 4496844 h 4496844"/>
              <a:gd name="connsiteX3" fmla="*/ 0 w 1797485"/>
              <a:gd name="connsiteY3" fmla="*/ 4490581 h 4496844"/>
              <a:gd name="connsiteX4" fmla="*/ 1521913 w 1797485"/>
              <a:gd name="connsiteY4" fmla="*/ 0 h 4496844"/>
              <a:gd name="connsiteX0" fmla="*/ 1421705 w 1697277"/>
              <a:gd name="connsiteY0" fmla="*/ 0 h 4496844"/>
              <a:gd name="connsiteX1" fmla="*/ 1697277 w 1697277"/>
              <a:gd name="connsiteY1" fmla="*/ 939453 h 4496844"/>
              <a:gd name="connsiteX2" fmla="*/ 588724 w 1697277"/>
              <a:gd name="connsiteY2" fmla="*/ 4496844 h 4496844"/>
              <a:gd name="connsiteX3" fmla="*/ 0 w 1697277"/>
              <a:gd name="connsiteY3" fmla="*/ 4490581 h 4496844"/>
              <a:gd name="connsiteX4" fmla="*/ 1421705 w 1697277"/>
              <a:gd name="connsiteY4" fmla="*/ 0 h 4496844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613776 w 1722329"/>
              <a:gd name="connsiteY2" fmla="*/ 4496844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1446757 w 1722329"/>
              <a:gd name="connsiteY0" fmla="*/ 0 h 4503107"/>
              <a:gd name="connsiteX1" fmla="*/ 1722329 w 1722329"/>
              <a:gd name="connsiteY1" fmla="*/ 939453 h 4503107"/>
              <a:gd name="connsiteX2" fmla="*/ 1334023 w 1722329"/>
              <a:gd name="connsiteY2" fmla="*/ 2173266 h 4503107"/>
              <a:gd name="connsiteX3" fmla="*/ 0 w 1722329"/>
              <a:gd name="connsiteY3" fmla="*/ 4503107 h 4503107"/>
              <a:gd name="connsiteX4" fmla="*/ 1446757 w 1722329"/>
              <a:gd name="connsiteY4" fmla="*/ 0 h 4503107"/>
              <a:gd name="connsiteX0" fmla="*/ 701459 w 977031"/>
              <a:gd name="connsiteY0" fmla="*/ 0 h 2173266"/>
              <a:gd name="connsiteX1" fmla="*/ 977031 w 977031"/>
              <a:gd name="connsiteY1" fmla="*/ 939453 h 2173266"/>
              <a:gd name="connsiteX2" fmla="*/ 588725 w 977031"/>
              <a:gd name="connsiteY2" fmla="*/ 2173266 h 2173266"/>
              <a:gd name="connsiteX3" fmla="*/ 0 w 977031"/>
              <a:gd name="connsiteY3" fmla="*/ 2167003 h 2173266"/>
              <a:gd name="connsiteX4" fmla="*/ 701459 w 977031"/>
              <a:gd name="connsiteY4" fmla="*/ 0 h 2173266"/>
              <a:gd name="connsiteX0" fmla="*/ 382575 w 977031"/>
              <a:gd name="connsiteY0" fmla="*/ 5323 h 1233813"/>
              <a:gd name="connsiteX1" fmla="*/ 977031 w 977031"/>
              <a:gd name="connsiteY1" fmla="*/ 0 h 1233813"/>
              <a:gd name="connsiteX2" fmla="*/ 588725 w 977031"/>
              <a:gd name="connsiteY2" fmla="*/ 1233813 h 1233813"/>
              <a:gd name="connsiteX3" fmla="*/ 0 w 977031"/>
              <a:gd name="connsiteY3" fmla="*/ 1227550 h 1233813"/>
              <a:gd name="connsiteX4" fmla="*/ 382575 w 977031"/>
              <a:gd name="connsiteY4" fmla="*/ 5323 h 123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031" h="1233813">
                <a:moveTo>
                  <a:pt x="382575" y="5323"/>
                </a:moveTo>
                <a:lnTo>
                  <a:pt x="977031" y="0"/>
                </a:lnTo>
                <a:lnTo>
                  <a:pt x="588725" y="1233813"/>
                </a:lnTo>
                <a:lnTo>
                  <a:pt x="0" y="1227550"/>
                </a:lnTo>
                <a:lnTo>
                  <a:pt x="382575" y="5323"/>
                </a:lnTo>
                <a:close/>
              </a:path>
            </a:pathLst>
          </a:cu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D355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5076056" y="1807244"/>
            <a:ext cx="3096345" cy="22766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-7620" y="-7620"/>
            <a:ext cx="4762500" cy="5158740"/>
          </a:xfrm>
          <a:custGeom>
            <a:avLst/>
            <a:gdLst>
              <a:gd name="connsiteX0" fmla="*/ 0 w 4762500"/>
              <a:gd name="connsiteY0" fmla="*/ 0 h 5158740"/>
              <a:gd name="connsiteX1" fmla="*/ 4290060 w 4762500"/>
              <a:gd name="connsiteY1" fmla="*/ 0 h 5158740"/>
              <a:gd name="connsiteX2" fmla="*/ 4762500 w 4762500"/>
              <a:gd name="connsiteY2" fmla="*/ 1592580 h 5158740"/>
              <a:gd name="connsiteX3" fmla="*/ 3672840 w 4762500"/>
              <a:gd name="connsiteY3" fmla="*/ 5158740 h 5158740"/>
              <a:gd name="connsiteX4" fmla="*/ 0 w 4762500"/>
              <a:gd name="connsiteY4" fmla="*/ 5158740 h 5158740"/>
              <a:gd name="connsiteX5" fmla="*/ 0 w 4762500"/>
              <a:gd name="connsiteY5" fmla="*/ 0 h 515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2500" h="5158740">
                <a:moveTo>
                  <a:pt x="0" y="0"/>
                </a:moveTo>
                <a:lnTo>
                  <a:pt x="4290060" y="0"/>
                </a:lnTo>
                <a:lnTo>
                  <a:pt x="4762500" y="1592580"/>
                </a:lnTo>
                <a:lnTo>
                  <a:pt x="3672840" y="5158740"/>
                </a:lnTo>
                <a:lnTo>
                  <a:pt x="0" y="51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076056" y="205979"/>
            <a:ext cx="3096345" cy="85725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7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146" name="Picture 2" descr="C:\Grishanov\work\corporate_mat\BrandBook\Materials\Emblem\Janus-silver-emblem-3d-vecto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091" y="3507854"/>
            <a:ext cx="843818" cy="8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685105" y="1560632"/>
            <a:ext cx="37737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СПАСИБО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176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75606"/>
            <a:ext cx="7632848" cy="2808312"/>
          </a:xfrm>
        </p:spPr>
        <p:txBody>
          <a:bodyPr/>
          <a:lstStyle>
            <a:lvl1pPr marL="358775" indent="-358775">
              <a:buFont typeface="Wingdings" pitchFamily="2" charset="2"/>
              <a:buChar char="ü"/>
              <a:defRPr/>
            </a:lvl1pPr>
            <a:lvl2pPr marL="541338" indent="-182563">
              <a:buFont typeface="Wingdings" pitchFamily="2" charset="2"/>
              <a:buChar char="ü"/>
              <a:defRPr/>
            </a:lvl2pPr>
            <a:lvl3pPr marL="715963" indent="-174625">
              <a:buFont typeface="Wingdings" pitchFamily="2" charset="2"/>
              <a:buChar char="ü"/>
              <a:defRPr/>
            </a:lvl3pPr>
            <a:lvl4pPr marL="898525" indent="-182563">
              <a:buFont typeface="Wingdings" pitchFamily="2" charset="2"/>
              <a:buChar char="ü"/>
              <a:defRPr/>
            </a:lvl4pPr>
            <a:lvl5pPr marL="1074738" indent="-176213">
              <a:buFont typeface="Wingdings" pitchFamily="2" charset="2"/>
              <a:buChar char="ü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4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275606"/>
            <a:ext cx="3740224" cy="280831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75606"/>
            <a:ext cx="3740224" cy="280831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9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5576" y="205979"/>
            <a:ext cx="7632848" cy="85725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151335"/>
            <a:ext cx="3741812" cy="479822"/>
          </a:xfrm>
        </p:spPr>
        <p:txBody>
          <a:bodyPr anchor="b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631156"/>
            <a:ext cx="3741812" cy="2452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3743398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743399" cy="2452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8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4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3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11509"/>
            <a:ext cx="2709938" cy="6648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411510"/>
            <a:ext cx="4813374" cy="367240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347615"/>
            <a:ext cx="2709938" cy="27363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7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584" y="2715766"/>
            <a:ext cx="2427584" cy="425054"/>
          </a:xfrm>
        </p:spPr>
        <p:txBody>
          <a:bodyPr anchor="t">
            <a:normAutofit/>
          </a:bodyPr>
          <a:lstStyle>
            <a:lvl1pPr algn="ctr">
              <a:defRPr sz="16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27584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3400822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5960840" y="843557"/>
            <a:ext cx="2427584" cy="1728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12"/>
          </p:nvPr>
        </p:nvSpPr>
        <p:spPr>
          <a:xfrm>
            <a:off x="3400822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3"/>
          </p:nvPr>
        </p:nvSpPr>
        <p:spPr>
          <a:xfrm>
            <a:off x="5960840" y="3291830"/>
            <a:ext cx="2427584" cy="603647"/>
          </a:xfr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half" idx="14" hasCustomPrompt="1"/>
          </p:nvPr>
        </p:nvSpPr>
        <p:spPr>
          <a:xfrm>
            <a:off x="3400822" y="2723377"/>
            <a:ext cx="2427584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5960840" y="2723377"/>
            <a:ext cx="2427584" cy="417444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ru-RU" sz="1600" b="0" kern="1200" dirty="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412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6328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200151"/>
            <a:ext cx="7632848" cy="302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27" name="Picture 3" descr="C:\Grishanov\work\corporate_mat\BrandBook\Materials\Presentation\For presentation\dec1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386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8244408" y="4475931"/>
            <a:ext cx="288032" cy="288032"/>
          </a:xfrm>
          <a:prstGeom prst="ellipse">
            <a:avLst/>
          </a:prstGeom>
          <a:noFill/>
          <a:ln w="9525">
            <a:solidFill>
              <a:srgbClr val="1D3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Grishanov\work\corporate_mat\BrandBook\Materials\Logo\PNG\Janus_logo_Gold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86" y="4401143"/>
            <a:ext cx="738386" cy="4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Grishanov\work\corporate_mat\BrandBook\Materials\Presentation\For presentation\TUV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502571"/>
            <a:ext cx="841256" cy="2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64388" y="448144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779E57-58B9-4FA0-980E-30E49A6AA357}" type="slidenum">
              <a:rPr lang="ru-RU" sz="1200" smtClean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‹#›</a:t>
            </a:fld>
            <a:endParaRPr lang="ru-RU" sz="1200" dirty="0">
              <a:solidFill>
                <a:srgbClr val="1D355E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ru-RU" sz="2500" b="1" kern="1200" dirty="0">
          <a:solidFill>
            <a:srgbClr val="1D355E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358775" indent="-358775" algn="l" defTabSz="914400" rtl="0" eaLnBrk="1" latinLnBrk="0" hangingPunct="1">
        <a:spcBef>
          <a:spcPct val="20000"/>
        </a:spcBef>
        <a:buFont typeface="Wingdings" pitchFamily="2" charset="2"/>
        <a:buChar char="v"/>
        <a:defRPr sz="2000" b="1" kern="1200">
          <a:solidFill>
            <a:srgbClr val="1D355E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541338" indent="-182563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715963" indent="-1746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898525" indent="-182563" algn="l" defTabSz="914400" rtl="0" eaLnBrk="1" latinLnBrk="0" hangingPunct="1">
        <a:spcBef>
          <a:spcPct val="20000"/>
        </a:spcBef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074738" indent="-176213" algn="l" defTabSz="914400" rtl="0" eaLnBrk="1" latinLnBrk="0" hangingPunct="1">
        <a:spcBef>
          <a:spcPct val="20000"/>
        </a:spcBef>
        <a:buFont typeface="Segoe UI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6328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200151"/>
            <a:ext cx="7632848" cy="302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26" name="Picture 2" descr="C:\Grishanov\work\corporate_mat\BrandBook\Materials\Presentation\For presentation\dec2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6609" y="2931790"/>
            <a:ext cx="367391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Grishanov\work\corporate_mat\BrandBook\Materials\Presentation\For presentation\dec1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386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8244408" y="4475931"/>
            <a:ext cx="288032" cy="288032"/>
          </a:xfrm>
          <a:prstGeom prst="ellipse">
            <a:avLst/>
          </a:prstGeom>
          <a:noFill/>
          <a:ln w="9525">
            <a:solidFill>
              <a:srgbClr val="1D3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8" name="Picture 4" descr="C:\Grishanov\work\corporate_mat\BrandBook\Materials\Logo\PNG\Janus_logo_Gold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86" y="4401143"/>
            <a:ext cx="738386" cy="4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Grishanov\work\corporate_mat\BrandBook\Materials\Presentation\For presentation\TUV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502571"/>
            <a:ext cx="841256" cy="2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64388" y="448144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79E57-58B9-4FA0-980E-30E49A6AA35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D355E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D355E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3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ru-RU" sz="2500" b="1" kern="1200" dirty="0">
          <a:solidFill>
            <a:srgbClr val="1D355E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358775" indent="-358775" algn="l" defTabSz="914400" rtl="0" eaLnBrk="1" latinLnBrk="0" hangingPunct="1">
        <a:spcBef>
          <a:spcPct val="20000"/>
        </a:spcBef>
        <a:buFont typeface="Wingdings" pitchFamily="2" charset="2"/>
        <a:buChar char="v"/>
        <a:defRPr sz="2000" b="1" kern="1200">
          <a:solidFill>
            <a:srgbClr val="1D355E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541338" indent="-182563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715963" indent="-1746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898525" indent="-182563" algn="l" defTabSz="914400" rtl="0" eaLnBrk="1" latinLnBrk="0" hangingPunct="1">
        <a:spcBef>
          <a:spcPct val="20000"/>
        </a:spcBef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074738" indent="-176213" algn="l" defTabSz="914400" rtl="0" eaLnBrk="1" latinLnBrk="0" hangingPunct="1">
        <a:spcBef>
          <a:spcPct val="20000"/>
        </a:spcBef>
        <a:buFont typeface="Segoe UI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5.gif"/><Relationship Id="rId21" Type="http://schemas.openxmlformats.org/officeDocument/2006/relationships/image" Target="../media/image33.png"/><Relationship Id="rId7" Type="http://schemas.openxmlformats.org/officeDocument/2006/relationships/image" Target="../media/image19.emf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m_rus@janus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051720" y="4065058"/>
            <a:ext cx="5328592" cy="504056"/>
          </a:xfrm>
        </p:spPr>
        <p:txBody>
          <a:bodyPr>
            <a:noAutofit/>
          </a:bodyPr>
          <a:lstStyle/>
          <a:p>
            <a:r>
              <a:rPr lang="ru-RU" sz="1300" b="1" dirty="0" smtClean="0"/>
              <a:t>Рудинская Наталья</a:t>
            </a:r>
            <a:br>
              <a:rPr lang="ru-RU" sz="1300" b="1" dirty="0" smtClean="0"/>
            </a:br>
            <a:r>
              <a:rPr lang="ru-RU" sz="1300" b="1" dirty="0" smtClean="0"/>
              <a:t>Руководитель отдела общих проектов</a:t>
            </a:r>
            <a:br>
              <a:rPr lang="ru-RU" sz="1300" b="1" dirty="0" smtClean="0"/>
            </a:br>
            <a:r>
              <a:rPr lang="ru-RU" sz="1300" b="1" dirty="0" smtClean="0"/>
              <a:t>Директор по ключевым клиентам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endParaRPr lang="ru-RU" sz="13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30" y="3435846"/>
            <a:ext cx="99011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225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114C7F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переводческой </a:t>
            </a:r>
            <a:r>
              <a:rPr lang="ru-RU" sz="2000" b="1" dirty="0" smtClean="0">
                <a:solidFill>
                  <a:srgbClr val="114C7F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компании к потенциальным </a:t>
            </a:r>
            <a:r>
              <a:rPr lang="ru-RU" sz="2000" b="1" dirty="0">
                <a:solidFill>
                  <a:srgbClr val="114C7F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сотрудникам </a:t>
            </a:r>
            <a:endParaRPr lang="ru-RU" sz="20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4432" y="4621245"/>
            <a:ext cx="1101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7B6F4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21</a:t>
            </a:r>
            <a:r>
              <a:rPr lang="en-US" sz="1300" b="1" dirty="0" smtClean="0">
                <a:solidFill>
                  <a:srgbClr val="7B6F4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</a:t>
            </a:r>
            <a:r>
              <a:rPr lang="ru-RU" sz="1300" b="1" dirty="0">
                <a:solidFill>
                  <a:srgbClr val="7B6F4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11</a:t>
            </a:r>
            <a:r>
              <a:rPr lang="en-US" sz="1300" b="1" dirty="0">
                <a:solidFill>
                  <a:srgbClr val="7B6F4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/2017</a:t>
            </a:r>
            <a:endParaRPr lang="ru-RU" sz="1300" b="1" dirty="0">
              <a:solidFill>
                <a:srgbClr val="7B6F4E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Письменные переводы — как мы это делаем?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75606"/>
            <a:ext cx="4104456" cy="2808312"/>
          </a:xfrm>
        </p:spPr>
        <p:txBody>
          <a:bodyPr>
            <a:normAutofit/>
          </a:bodyPr>
          <a:lstStyle/>
          <a:p>
            <a:pPr marL="444500" lvl="1" indent="0">
              <a:buNone/>
            </a:pPr>
            <a:r>
              <a:rPr lang="en-US" sz="2200" b="1" dirty="0">
                <a:solidFill>
                  <a:srgbClr val="1D355E"/>
                </a:solidFill>
              </a:rPr>
              <a:t>CAT tools</a:t>
            </a:r>
            <a:endParaRPr lang="ru-RU" sz="2200" b="1" dirty="0">
              <a:solidFill>
                <a:srgbClr val="1D355E"/>
              </a:solidFill>
            </a:endParaRPr>
          </a:p>
          <a:p>
            <a:pPr lvl="2" indent="-271463"/>
            <a:r>
              <a:rPr lang="en-US" sz="2200" dirty="0" err="1">
                <a:solidFill>
                  <a:srgbClr val="1D355E"/>
                </a:solidFill>
              </a:rPr>
              <a:t>MemoQ</a:t>
            </a:r>
            <a:endParaRPr lang="en-US" sz="2200" dirty="0">
              <a:solidFill>
                <a:srgbClr val="1D355E"/>
              </a:solidFill>
            </a:endParaRPr>
          </a:p>
          <a:p>
            <a:pPr lvl="2" indent="-271463"/>
            <a:r>
              <a:rPr lang="en-US" sz="2200" dirty="0" err="1" smtClean="0">
                <a:solidFill>
                  <a:srgbClr val="1D355E"/>
                </a:solidFill>
              </a:rPr>
              <a:t>Trados</a:t>
            </a:r>
            <a:r>
              <a:rPr lang="en-US" sz="2200" dirty="0" smtClean="0">
                <a:solidFill>
                  <a:srgbClr val="1D355E"/>
                </a:solidFill>
              </a:rPr>
              <a:t> …</a:t>
            </a:r>
            <a:r>
              <a:rPr lang="ru-RU" sz="2200" dirty="0" smtClean="0">
                <a:solidFill>
                  <a:srgbClr val="1D355E"/>
                </a:solidFill>
              </a:rPr>
              <a:t>-</a:t>
            </a:r>
            <a:r>
              <a:rPr lang="en-US" sz="2200" dirty="0" smtClean="0">
                <a:solidFill>
                  <a:srgbClr val="1D355E"/>
                </a:solidFill>
              </a:rPr>
              <a:t>2015</a:t>
            </a:r>
            <a:endParaRPr lang="en-US" sz="2200" dirty="0">
              <a:solidFill>
                <a:srgbClr val="1D355E"/>
              </a:solidFill>
            </a:endParaRPr>
          </a:p>
          <a:p>
            <a:pPr lvl="2" indent="-271463"/>
            <a:r>
              <a:rPr lang="en-US" sz="2200" dirty="0" smtClean="0">
                <a:solidFill>
                  <a:srgbClr val="1D355E"/>
                </a:solidFill>
              </a:rPr>
              <a:t>Across</a:t>
            </a:r>
            <a:endParaRPr lang="en-US" sz="2200" dirty="0">
              <a:solidFill>
                <a:srgbClr val="1D355E"/>
              </a:solidFill>
            </a:endParaRPr>
          </a:p>
          <a:p>
            <a:pPr lvl="2" indent="-271463"/>
            <a:r>
              <a:rPr lang="en-US" sz="2200" dirty="0" err="1">
                <a:solidFill>
                  <a:srgbClr val="1D355E"/>
                </a:solidFill>
              </a:rPr>
              <a:t>Memsource</a:t>
            </a:r>
            <a:endParaRPr lang="en-US" sz="2200" dirty="0">
              <a:solidFill>
                <a:srgbClr val="1D355E"/>
              </a:solidFill>
            </a:endParaRPr>
          </a:p>
          <a:p>
            <a:pPr marL="444500" lvl="2" indent="0">
              <a:buNone/>
            </a:pPr>
            <a:r>
              <a:rPr lang="en-US" sz="2200" dirty="0" smtClean="0">
                <a:solidFill>
                  <a:srgbClr val="1D355E"/>
                </a:solidFill>
              </a:rPr>
              <a:t>&amp; </a:t>
            </a:r>
            <a:r>
              <a:rPr lang="en-US" sz="2200" dirty="0" err="1" smtClean="0">
                <a:solidFill>
                  <a:srgbClr val="1D355E"/>
                </a:solidFill>
              </a:rPr>
              <a:t>etc</a:t>
            </a:r>
            <a:endParaRPr lang="ru-RU" sz="2200" dirty="0">
              <a:solidFill>
                <a:srgbClr val="1D355E"/>
              </a:solidFill>
            </a:endParaRPr>
          </a:p>
          <a:p>
            <a:pPr marL="358775" lvl="1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75606"/>
            <a:ext cx="2808312" cy="2808312"/>
          </a:xfrm>
          <a:prstGeom prst="rect">
            <a:avLst/>
          </a:prstGeom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5979"/>
            <a:ext cx="7632848" cy="4165971"/>
          </a:xfrm>
        </p:spPr>
      </p:pic>
    </p:spTree>
    <p:extLst>
      <p:ext uri="{BB962C8B-B14F-4D97-AF65-F5344CB8AC3E}">
        <p14:creationId xmlns:p14="http://schemas.microsoft.com/office/powerpoint/2010/main" val="4183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Письменные переводы — как мы это делаем?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0" indent="0">
              <a:buNone/>
            </a:pPr>
            <a:r>
              <a:rPr lang="en-US" sz="2200" dirty="0"/>
              <a:t>QA </a:t>
            </a:r>
            <a:r>
              <a:rPr lang="en-US" sz="2200" dirty="0" smtClean="0"/>
              <a:t>tools</a:t>
            </a:r>
          </a:p>
          <a:p>
            <a:pPr lvl="1" indent="-96838"/>
            <a:r>
              <a:rPr lang="en-US" sz="2200" dirty="0" err="1" smtClean="0">
                <a:solidFill>
                  <a:srgbClr val="1D355E"/>
                </a:solidFill>
              </a:rPr>
              <a:t>ApSIC</a:t>
            </a:r>
            <a:r>
              <a:rPr lang="en-US" sz="2200" dirty="0" smtClean="0">
                <a:solidFill>
                  <a:srgbClr val="1D355E"/>
                </a:solidFill>
              </a:rPr>
              <a:t> </a:t>
            </a:r>
            <a:r>
              <a:rPr lang="en-US" sz="2200" dirty="0" err="1">
                <a:solidFill>
                  <a:srgbClr val="1D355E"/>
                </a:solidFill>
              </a:rPr>
              <a:t>Xbench</a:t>
            </a:r>
            <a:endParaRPr lang="en-US" sz="2200" dirty="0">
              <a:solidFill>
                <a:srgbClr val="1D355E"/>
              </a:solidFill>
            </a:endParaRPr>
          </a:p>
          <a:p>
            <a:pPr lvl="1" indent="-96838"/>
            <a:r>
              <a:rPr lang="en-US" sz="2200" dirty="0">
                <a:solidFill>
                  <a:srgbClr val="1D355E"/>
                </a:solidFill>
              </a:rPr>
              <a:t>QA Distiller</a:t>
            </a:r>
          </a:p>
          <a:p>
            <a:pPr lvl="1" indent="-96838"/>
            <a:r>
              <a:rPr lang="en-US" sz="2200" dirty="0">
                <a:solidFill>
                  <a:srgbClr val="1D355E"/>
                </a:solidFill>
              </a:rPr>
              <a:t>Linguistic Toolbox</a:t>
            </a:r>
          </a:p>
          <a:p>
            <a:pPr lvl="1" indent="-96838"/>
            <a:r>
              <a:rPr lang="en-US" sz="2200" dirty="0">
                <a:solidFill>
                  <a:srgbClr val="1D355E"/>
                </a:solidFill>
              </a:rPr>
              <a:t>PQAC Online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29" y="915566"/>
            <a:ext cx="414046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5980"/>
            <a:ext cx="7632848" cy="4093962"/>
          </a:xfrm>
        </p:spPr>
      </p:pic>
    </p:spTree>
    <p:extLst>
      <p:ext uri="{BB962C8B-B14F-4D97-AF65-F5344CB8AC3E}">
        <p14:creationId xmlns:p14="http://schemas.microsoft.com/office/powerpoint/2010/main" val="24418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v_kladinov\Valentin\Наташа\shem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7162"/>
            <a:ext cx="4330217" cy="69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12068" y="409228"/>
            <a:ext cx="884917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ru-RU" sz="2500" b="1" kern="1200" dirty="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sz="2400" dirty="0" smtClean="0"/>
              <a:t>Взаимодействие с отделом </a:t>
            </a:r>
            <a:r>
              <a:rPr lang="ru-RU" sz="2400" dirty="0" err="1" smtClean="0"/>
              <a:t>вендор</a:t>
            </a:r>
            <a:r>
              <a:rPr lang="ru-RU" sz="2400" dirty="0" smtClean="0"/>
              <a:t>-менеджмента</a:t>
            </a:r>
            <a:endParaRPr lang="ru-RU" sz="2400" dirty="0"/>
          </a:p>
          <a:p>
            <a:endParaRPr lang="ru-RU" sz="4000" dirty="0"/>
          </a:p>
        </p:txBody>
      </p:sp>
      <p:sp>
        <p:nvSpPr>
          <p:cNvPr id="16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779662"/>
            <a:ext cx="6498917" cy="2698852"/>
            <a:chOff x="691505" y="1898821"/>
            <a:chExt cx="6498917" cy="269885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91505" y="1920947"/>
              <a:ext cx="6498917" cy="2676726"/>
              <a:chOff x="816521" y="2055264"/>
              <a:chExt cx="6498917" cy="2676726"/>
            </a:xfrm>
          </p:grpSpPr>
          <p:pic>
            <p:nvPicPr>
              <p:cNvPr id="5" name="Picture 4" descr="C:\v_kladinov\Valentin\Наташа\shema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521" y="2055264"/>
                <a:ext cx="5977906" cy="2664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2"/>
              <p:cNvSpPr txBox="1">
                <a:spLocks noChangeArrowheads="1"/>
              </p:cNvSpPr>
              <p:nvPr/>
            </p:nvSpPr>
            <p:spPr bwMode="auto">
              <a:xfrm>
                <a:off x="882306" y="2658389"/>
                <a:ext cx="2476646" cy="60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200" dirty="0" smtClean="0"/>
                  <a:t>Мониторинг работы</a:t>
                </a:r>
                <a:endParaRPr lang="ru-RU" sz="1200" dirty="0"/>
              </a:p>
            </p:txBody>
          </p:sp>
          <p:sp>
            <p:nvSpPr>
              <p:cNvPr id="9" name="Rectangle 2"/>
              <p:cNvSpPr txBox="1">
                <a:spLocks noChangeArrowheads="1"/>
              </p:cNvSpPr>
              <p:nvPr/>
            </p:nvSpPr>
            <p:spPr bwMode="auto">
              <a:xfrm>
                <a:off x="934003" y="3259310"/>
                <a:ext cx="2476646" cy="60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200" dirty="0" smtClean="0"/>
                  <a:t>Обучение</a:t>
                </a:r>
                <a:endParaRPr lang="ru-RU" sz="1200" dirty="0"/>
              </a:p>
            </p:txBody>
          </p:sp>
          <p:sp>
            <p:nvSpPr>
              <p:cNvPr id="10" name="Rectangle 2"/>
              <p:cNvSpPr txBox="1">
                <a:spLocks noChangeArrowheads="1"/>
              </p:cNvSpPr>
              <p:nvPr/>
            </p:nvSpPr>
            <p:spPr bwMode="auto">
              <a:xfrm>
                <a:off x="934003" y="3797223"/>
                <a:ext cx="2476646" cy="934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200" dirty="0"/>
                  <a:t>Мотивация и лояльность</a:t>
                </a:r>
              </a:p>
            </p:txBody>
          </p:sp>
          <p:sp>
            <p:nvSpPr>
              <p:cNvPr id="11" name="Rectangle 2"/>
              <p:cNvSpPr txBox="1">
                <a:spLocks noChangeArrowheads="1"/>
              </p:cNvSpPr>
              <p:nvPr/>
            </p:nvSpPr>
            <p:spPr bwMode="auto">
              <a:xfrm>
                <a:off x="3347864" y="2085760"/>
                <a:ext cx="3967574" cy="55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Анализ резюме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Тестирование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Проверка и оценка тестов</a:t>
                </a:r>
                <a:endParaRPr lang="ru-RU" sz="1000" dirty="0"/>
              </a:p>
            </p:txBody>
          </p:sp>
          <p:sp>
            <p:nvSpPr>
              <p:cNvPr id="12" name="Rectangle 2"/>
              <p:cNvSpPr txBox="1">
                <a:spLocks noChangeArrowheads="1"/>
              </p:cNvSpPr>
              <p:nvPr/>
            </p:nvSpPr>
            <p:spPr bwMode="auto">
              <a:xfrm>
                <a:off x="3347864" y="2661824"/>
                <a:ext cx="3967574" cy="55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Загрузка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Контроль качества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Распределение по тематикам</a:t>
                </a:r>
                <a:endParaRPr lang="ru-RU" sz="1000" dirty="0"/>
              </a:p>
            </p:txBody>
          </p:sp>
          <p:sp>
            <p:nvSpPr>
              <p:cNvPr id="13" name="Rectangle 2"/>
              <p:cNvSpPr txBox="1">
                <a:spLocks noChangeArrowheads="1"/>
              </p:cNvSpPr>
              <p:nvPr/>
            </p:nvSpPr>
            <p:spPr bwMode="auto">
              <a:xfrm>
                <a:off x="3347864" y="3275340"/>
                <a:ext cx="3967574" cy="55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en-US" sz="1000" dirty="0" smtClean="0"/>
                  <a:t>ERP</a:t>
                </a:r>
                <a:r>
                  <a:rPr lang="ru-RU" sz="1000" dirty="0" smtClean="0"/>
                  <a:t> </a:t>
                </a:r>
                <a:r>
                  <a:rPr lang="en-US" sz="1000" dirty="0" smtClean="0"/>
                  <a:t>Janus</a:t>
                </a:r>
                <a:endParaRPr lang="ru-RU" sz="1000" dirty="0" smtClean="0"/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/>
                  <a:t>Обучение новым </a:t>
                </a:r>
                <a:r>
                  <a:rPr lang="ru-RU" sz="1000" dirty="0" smtClean="0"/>
                  <a:t>САТ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/>
                  <a:t>Техническая </a:t>
                </a:r>
                <a:r>
                  <a:rPr lang="ru-RU" sz="1000" dirty="0" smtClean="0"/>
                  <a:t>поддержка</a:t>
                </a:r>
                <a:r>
                  <a:rPr lang="en-US" sz="1000" dirty="0" smtClean="0"/>
                  <a:t> </a:t>
                </a:r>
                <a:endParaRPr lang="ru-RU" sz="1000" dirty="0"/>
              </a:p>
            </p:txBody>
          </p:sp>
          <p:sp>
            <p:nvSpPr>
              <p:cNvPr id="14" name="Rectangle 2"/>
              <p:cNvSpPr txBox="1">
                <a:spLocks noChangeArrowheads="1"/>
              </p:cNvSpPr>
              <p:nvPr/>
            </p:nvSpPr>
            <p:spPr bwMode="auto">
              <a:xfrm>
                <a:off x="3324288" y="3795886"/>
                <a:ext cx="3967574" cy="867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Премирование</a:t>
                </a:r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ru-RU" sz="1000" dirty="0" smtClean="0"/>
                  <a:t>Корпоративный вестник</a:t>
                </a:r>
              </a:p>
            </p:txBody>
          </p:sp>
        </p:grp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837587" y="1898821"/>
              <a:ext cx="2476646" cy="600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200" dirty="0" smtClean="0"/>
                <a:t>Поиск переводчиков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19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Учат в ВУЗе, учат в ВУЗе…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7774"/>
            <a:ext cx="7272807" cy="15841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15566"/>
            <a:ext cx="7632848" cy="3600400"/>
          </a:xfrm>
        </p:spPr>
        <p:txBody>
          <a:bodyPr/>
          <a:lstStyle/>
          <a:p>
            <a:pPr marL="514350" indent="-514350">
              <a:spcBef>
                <a:spcPts val="300"/>
              </a:spcBef>
              <a:buAutoNum type="arabicPeriod"/>
            </a:pPr>
            <a:r>
              <a:rPr lang="ru-RU" b="0" dirty="0"/>
              <a:t>Иностранный язык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ru-RU" b="0" dirty="0"/>
              <a:t>Теория перевода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ru-RU" b="0" dirty="0"/>
              <a:t>Практика перевода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ru-RU" b="0" dirty="0"/>
              <a:t>Лингвистика/филология как наука</a:t>
            </a:r>
          </a:p>
          <a:p>
            <a:pPr marL="514350" indent="-514350">
              <a:spcBef>
                <a:spcPts val="300"/>
              </a:spcBef>
              <a:buAutoNum type="arabicPeriod"/>
            </a:pPr>
            <a:r>
              <a:rPr lang="ru-RU" b="0" dirty="0"/>
              <a:t>Теория/практика межкультурной коммуникации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отрасли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76276" y="1271959"/>
            <a:ext cx="3740224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Компетенции:</a:t>
            </a:r>
          </a:p>
          <a:p>
            <a:pPr marL="0" indent="0">
              <a:buNone/>
            </a:pPr>
            <a:r>
              <a:rPr lang="ru-RU" sz="2000" b="0" dirty="0"/>
              <a:t> </a:t>
            </a:r>
            <a:r>
              <a:rPr lang="ru-RU" sz="2000" b="0" dirty="0" smtClean="0"/>
              <a:t>- переводческая</a:t>
            </a:r>
          </a:p>
          <a:p>
            <a:pPr marL="0" indent="0">
              <a:buNone/>
            </a:pPr>
            <a:r>
              <a:rPr lang="ru-RU" sz="2000" b="0" dirty="0"/>
              <a:t> </a:t>
            </a:r>
            <a:r>
              <a:rPr lang="ru-RU" sz="2000" b="0" dirty="0" smtClean="0"/>
              <a:t>- лингвистическая </a:t>
            </a:r>
            <a:endParaRPr lang="en-US" sz="2000" b="0" dirty="0"/>
          </a:p>
          <a:p>
            <a:pPr marL="0" indent="0">
              <a:buNone/>
            </a:pPr>
            <a:r>
              <a:rPr lang="ru-RU" sz="2000" b="0" dirty="0" smtClean="0"/>
              <a:t>- исследовательская</a:t>
            </a:r>
          </a:p>
          <a:p>
            <a:pPr marL="0" indent="0">
              <a:buNone/>
            </a:pPr>
            <a:r>
              <a:rPr lang="ru-RU" sz="2000" b="0" dirty="0"/>
              <a:t> </a:t>
            </a:r>
            <a:r>
              <a:rPr lang="ru-RU" sz="2000" b="0" dirty="0" smtClean="0"/>
              <a:t>- культурная</a:t>
            </a:r>
          </a:p>
          <a:p>
            <a:pPr marL="0" indent="0">
              <a:buNone/>
            </a:pPr>
            <a:r>
              <a:rPr lang="ru-RU" sz="2000" b="0" dirty="0"/>
              <a:t> </a:t>
            </a:r>
            <a:r>
              <a:rPr lang="ru-RU" sz="2000" b="0" dirty="0" smtClean="0"/>
              <a:t>- профессиональная</a:t>
            </a:r>
          </a:p>
          <a:p>
            <a:pPr marL="0" indent="0">
              <a:buNone/>
            </a:pPr>
            <a:r>
              <a:rPr lang="ru-RU" sz="2000" b="0" dirty="0"/>
              <a:t> </a:t>
            </a:r>
            <a:r>
              <a:rPr lang="ru-RU" sz="2000" b="0" dirty="0" smtClean="0"/>
              <a:t>- техническая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24" y="-452586"/>
            <a:ext cx="3707904" cy="328187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23928" y="1275606"/>
            <a:ext cx="4464496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Опыт:</a:t>
            </a:r>
          </a:p>
          <a:p>
            <a:pPr marL="0" indent="0">
              <a:buNone/>
            </a:pPr>
            <a:r>
              <a:rPr lang="ru-RU" b="0" dirty="0" smtClean="0"/>
              <a:t>- высшее лингвистическое (переводческое) образование</a:t>
            </a:r>
          </a:p>
          <a:p>
            <a:pPr marL="0" indent="0">
              <a:buNone/>
            </a:pPr>
            <a:r>
              <a:rPr lang="ru-RU" dirty="0" smtClean="0"/>
              <a:t>или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0" dirty="0" smtClean="0"/>
              <a:t>- высшее образование в предметной области и задокументированный опыт работы переводчиком не менее 2 лет</a:t>
            </a:r>
          </a:p>
          <a:p>
            <a:pPr marL="0" indent="0">
              <a:buNone/>
            </a:pPr>
            <a:r>
              <a:rPr lang="ru-RU" dirty="0" smtClean="0"/>
              <a:t>или</a:t>
            </a:r>
          </a:p>
          <a:p>
            <a:pPr marL="0" indent="0">
              <a:buNone/>
            </a:pPr>
            <a:r>
              <a:rPr lang="ru-RU" b="0" dirty="0"/>
              <a:t> </a:t>
            </a:r>
            <a:r>
              <a:rPr lang="ru-RU" b="0" dirty="0" smtClean="0"/>
              <a:t>- документально подтвержденный опыт работы переводчиком не менее 5 лет</a:t>
            </a:r>
            <a:endParaRPr lang="ru-RU" b="0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Входные требования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275606"/>
            <a:ext cx="6840760" cy="280831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000" b="0" dirty="0"/>
              <a:t>Грамотный русский язык</a:t>
            </a:r>
          </a:p>
          <a:p>
            <a:pPr>
              <a:buFont typeface="Wingdings" pitchFamily="2" charset="2"/>
              <a:buChar char="ü"/>
            </a:pPr>
            <a:r>
              <a:rPr lang="ru-RU" sz="2000" b="0" dirty="0"/>
              <a:t>Знание иностранного языка</a:t>
            </a:r>
          </a:p>
          <a:p>
            <a:pPr>
              <a:buFont typeface="Wingdings" pitchFamily="2" charset="2"/>
              <a:buChar char="ü"/>
            </a:pPr>
            <a:r>
              <a:rPr lang="ru-RU" sz="2000" b="0" dirty="0"/>
              <a:t>Чувство стиля</a:t>
            </a:r>
          </a:p>
          <a:p>
            <a:pPr>
              <a:buFont typeface="Wingdings" pitchFamily="2" charset="2"/>
              <a:buChar char="ü"/>
            </a:pPr>
            <a:r>
              <a:rPr lang="ru-RU" sz="2000" b="0" dirty="0"/>
              <a:t>Умение пользоваться справочными </a:t>
            </a:r>
            <a:endParaRPr lang="en-US" sz="2000" b="0" dirty="0" smtClean="0"/>
          </a:p>
          <a:p>
            <a:pPr marL="360000" indent="0">
              <a:buNone/>
            </a:pPr>
            <a:r>
              <a:rPr lang="ru-RU" sz="2000" b="0" dirty="0" smtClean="0"/>
              <a:t>материалами</a:t>
            </a:r>
            <a:endParaRPr lang="ru-RU" sz="2000" b="0" dirty="0"/>
          </a:p>
          <a:p>
            <a:pPr>
              <a:buFont typeface="Wingdings" pitchFamily="2" charset="2"/>
              <a:buChar char="ü"/>
            </a:pPr>
            <a:r>
              <a:rPr lang="ru-RU" sz="2000" b="0" dirty="0" smtClean="0"/>
              <a:t>Знание </a:t>
            </a:r>
            <a:r>
              <a:rPr lang="ru-RU" sz="2000" b="0" dirty="0"/>
              <a:t>тематики перевода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5" y="1346462"/>
            <a:ext cx="3256057" cy="2749662"/>
          </a:xfrm>
          <a:prstGeom prst="rect">
            <a:avLst/>
          </a:prstGeom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Типовые ошибки — чего избегать?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75606"/>
            <a:ext cx="4320480" cy="2808312"/>
          </a:xfrm>
        </p:spPr>
        <p:txBody>
          <a:bodyPr>
            <a:normAutofit/>
          </a:bodyPr>
          <a:lstStyle/>
          <a:p>
            <a:pPr lvl="1"/>
            <a:r>
              <a:rPr lang="ru-RU" dirty="0">
                <a:solidFill>
                  <a:srgbClr val="1D355E"/>
                </a:solidFill>
              </a:rPr>
              <a:t>О</a:t>
            </a:r>
            <a:r>
              <a:rPr lang="ru-RU" dirty="0" smtClean="0">
                <a:solidFill>
                  <a:srgbClr val="1D355E"/>
                </a:solidFill>
              </a:rPr>
              <a:t>тсутствие </a:t>
            </a:r>
            <a:r>
              <a:rPr lang="ru-RU" dirty="0">
                <a:solidFill>
                  <a:srgbClr val="1D355E"/>
                </a:solidFill>
              </a:rPr>
              <a:t>темы </a:t>
            </a:r>
            <a:r>
              <a:rPr lang="ru-RU" dirty="0" smtClean="0">
                <a:solidFill>
                  <a:srgbClr val="1D355E"/>
                </a:solidFill>
              </a:rPr>
              <a:t>письма</a:t>
            </a:r>
            <a:endParaRPr lang="ru-RU" dirty="0">
              <a:solidFill>
                <a:srgbClr val="1D355E"/>
              </a:solidFill>
            </a:endParaRPr>
          </a:p>
          <a:p>
            <a:pPr lvl="1"/>
            <a:r>
              <a:rPr lang="ru-RU" dirty="0">
                <a:solidFill>
                  <a:srgbClr val="1D355E"/>
                </a:solidFill>
              </a:rPr>
              <a:t>О</a:t>
            </a:r>
            <a:r>
              <a:rPr lang="ru-RU" dirty="0" smtClean="0">
                <a:solidFill>
                  <a:srgbClr val="1D355E"/>
                </a:solidFill>
              </a:rPr>
              <a:t>тсутствие </a:t>
            </a:r>
            <a:r>
              <a:rPr lang="ru-RU" dirty="0">
                <a:solidFill>
                  <a:srgbClr val="1D355E"/>
                </a:solidFill>
              </a:rPr>
              <a:t>сопроводительной </a:t>
            </a:r>
            <a:r>
              <a:rPr lang="ru-RU" dirty="0" smtClean="0">
                <a:solidFill>
                  <a:srgbClr val="1D355E"/>
                </a:solidFill>
              </a:rPr>
              <a:t>информации</a:t>
            </a:r>
            <a:endParaRPr lang="ru-RU" dirty="0">
              <a:solidFill>
                <a:srgbClr val="1D355E"/>
              </a:solidFill>
            </a:endParaRPr>
          </a:p>
          <a:p>
            <a:pPr lvl="1"/>
            <a:r>
              <a:rPr lang="ru-RU" dirty="0">
                <a:solidFill>
                  <a:srgbClr val="1D355E"/>
                </a:solidFill>
              </a:rPr>
              <a:t>Н</a:t>
            </a:r>
            <a:r>
              <a:rPr lang="ru-RU" dirty="0" smtClean="0">
                <a:solidFill>
                  <a:srgbClr val="1D355E"/>
                </a:solidFill>
              </a:rPr>
              <a:t>еумение </a:t>
            </a:r>
            <a:r>
              <a:rPr lang="ru-RU" dirty="0">
                <a:solidFill>
                  <a:srgbClr val="1D355E"/>
                </a:solidFill>
              </a:rPr>
              <a:t>общаться по </a:t>
            </a:r>
            <a:r>
              <a:rPr lang="ru-RU" dirty="0" smtClean="0">
                <a:solidFill>
                  <a:srgbClr val="1D355E"/>
                </a:solidFill>
              </a:rPr>
              <a:t>телефону</a:t>
            </a:r>
            <a:endParaRPr lang="ru-RU" dirty="0">
              <a:solidFill>
                <a:srgbClr val="1D355E"/>
              </a:solidFill>
            </a:endParaRPr>
          </a:p>
          <a:p>
            <a:pPr lvl="1"/>
            <a:r>
              <a:rPr lang="ru-RU" dirty="0">
                <a:solidFill>
                  <a:srgbClr val="1D355E"/>
                </a:solidFill>
              </a:rPr>
              <a:t>З</a:t>
            </a:r>
            <a:r>
              <a:rPr lang="ru-RU" dirty="0" smtClean="0">
                <a:solidFill>
                  <a:srgbClr val="1D355E"/>
                </a:solidFill>
              </a:rPr>
              <a:t>авышенная самооценка</a:t>
            </a:r>
            <a:endParaRPr lang="ru-RU" dirty="0">
              <a:solidFill>
                <a:srgbClr val="1D355E"/>
              </a:solidFill>
            </a:endParaRPr>
          </a:p>
          <a:p>
            <a:pPr marL="0" indent="0">
              <a:buNone/>
            </a:pPr>
            <a:endParaRPr lang="ru-RU" b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65" y="771550"/>
            <a:ext cx="4331007" cy="3312368"/>
          </a:xfrm>
          <a:prstGeom prst="rect">
            <a:avLst/>
          </a:prstGeom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Чего не хватает студентам и выпускникам?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75606"/>
            <a:ext cx="6912768" cy="3024336"/>
          </a:xfrm>
        </p:spPr>
        <p:txBody>
          <a:bodyPr>
            <a:normAutofit/>
          </a:bodyPr>
          <a:lstStyle/>
          <a:p>
            <a:r>
              <a:rPr lang="ru-RU" b="0" dirty="0"/>
              <a:t>Русский </a:t>
            </a:r>
            <a:r>
              <a:rPr lang="ru-RU" b="0" dirty="0" smtClean="0"/>
              <a:t>язык</a:t>
            </a:r>
            <a:endParaRPr lang="ru-RU" b="0" dirty="0"/>
          </a:p>
          <a:p>
            <a:r>
              <a:rPr lang="ru-RU" b="0" dirty="0" smtClean="0"/>
              <a:t>Практика</a:t>
            </a:r>
            <a:endParaRPr lang="ru-RU" b="0" dirty="0"/>
          </a:p>
          <a:p>
            <a:r>
              <a:rPr lang="ru-RU" b="0" dirty="0"/>
              <a:t>Умение работать</a:t>
            </a:r>
          </a:p>
          <a:p>
            <a:r>
              <a:rPr lang="ru-RU" b="0" dirty="0"/>
              <a:t>Умение искать информацию</a:t>
            </a:r>
          </a:p>
          <a:p>
            <a:r>
              <a:rPr lang="ru-RU" b="0" dirty="0"/>
              <a:t>Фоновые знания</a:t>
            </a:r>
          </a:p>
          <a:p>
            <a:r>
              <a:rPr lang="ru-RU" b="0" dirty="0"/>
              <a:t>Трудолюбие</a:t>
            </a:r>
          </a:p>
          <a:p>
            <a:r>
              <a:rPr lang="ru-RU" b="0" dirty="0"/>
              <a:t>Ответственность за свою работу</a:t>
            </a:r>
          </a:p>
          <a:p>
            <a:r>
              <a:rPr lang="ru-RU" b="0" dirty="0"/>
              <a:t>Качественное выполнение </a:t>
            </a:r>
            <a:r>
              <a:rPr lang="ru-RU" b="0" dirty="0" smtClean="0"/>
              <a:t>своей работы</a:t>
            </a:r>
            <a:endParaRPr lang="ru-RU" b="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56" y="1127943"/>
            <a:ext cx="3557258" cy="2667943"/>
          </a:xfrm>
          <a:prstGeom prst="rect">
            <a:avLst/>
          </a:prstGeom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n_rudinskaya\Desktop\siemen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42" y="725684"/>
            <a:ext cx="2006405" cy="16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n_rudinskaya\Desktop\ep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96" y="3398751"/>
            <a:ext cx="1311122" cy="131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9" y="3135535"/>
            <a:ext cx="1809881" cy="1358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95486"/>
            <a:ext cx="7632848" cy="857250"/>
          </a:xfrm>
        </p:spPr>
        <p:txBody>
          <a:bodyPr/>
          <a:lstStyle/>
          <a:p>
            <a:r>
              <a:rPr lang="ru-RU" dirty="0" smtClean="0"/>
              <a:t>Наши клиенты</a:t>
            </a:r>
            <a:r>
              <a:rPr lang="en-US" dirty="0" smtClean="0"/>
              <a:t>. </a:t>
            </a:r>
            <a:r>
              <a:rPr lang="ru-RU" dirty="0" smtClean="0"/>
              <a:t>Отраслевые </a:t>
            </a:r>
            <a:r>
              <a:rPr lang="en-US" dirty="0" smtClean="0"/>
              <a:t>TOP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6" y="2439693"/>
            <a:ext cx="1065049" cy="106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05" y="1856467"/>
            <a:ext cx="1047124" cy="5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44" y="2362865"/>
            <a:ext cx="1156139" cy="6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19" y="3165470"/>
            <a:ext cx="1047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03" y="986450"/>
            <a:ext cx="1506533" cy="116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12" y="1216476"/>
            <a:ext cx="16668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2"/>
          <p:cNvSpPr>
            <a:spLocks noChangeShapeType="1"/>
          </p:cNvSpPr>
          <p:nvPr/>
        </p:nvSpPr>
        <p:spPr bwMode="auto">
          <a:xfrm rot="10800000" flipH="1">
            <a:off x="1032545" y="895545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8" name="Picture 2" descr="C:\Users\n_rudinskaya\Desktop\Shel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68" y="2703953"/>
            <a:ext cx="1382822" cy="9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n_rudinskaya\Desktop\h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44" y="2165704"/>
            <a:ext cx="880200" cy="8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n_rudinskaya\Desktop\amway-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87" y="3440716"/>
            <a:ext cx="1329942" cy="74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22" y="3094870"/>
            <a:ext cx="2126010" cy="1275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5" y="1896680"/>
            <a:ext cx="1418247" cy="709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5" y="1066527"/>
            <a:ext cx="1493956" cy="853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18" y="4301520"/>
            <a:ext cx="1390492" cy="734180"/>
          </a:xfrm>
          <a:prstGeom prst="rect">
            <a:avLst/>
          </a:prstGeom>
        </p:spPr>
      </p:pic>
      <p:pic>
        <p:nvPicPr>
          <p:cNvPr id="29" name="Picture 3" descr="C:\Users\n_rudinskaya\Desktop\загруженное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38" y="3786410"/>
            <a:ext cx="15121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n_rudinskaya\Desktop\images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20" y="2806335"/>
            <a:ext cx="1494492" cy="14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95" y="2735485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Users\n_rudinskaya\Desktop\ThyssenKrupp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62" y="1709234"/>
            <a:ext cx="1758535" cy="9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</a:t>
            </a:r>
            <a:r>
              <a:rPr lang="en-US" dirty="0" smtClean="0"/>
              <a:t>Janus?</a:t>
            </a:r>
            <a:br>
              <a:rPr lang="en-US" dirty="0" smtClean="0"/>
            </a:br>
            <a:r>
              <a:rPr lang="ru-RU" dirty="0" smtClean="0"/>
              <a:t>Что мы делаем для студентов и выпускников?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dirty="0"/>
              <a:t>Конкурс на лучший </a:t>
            </a:r>
            <a:r>
              <a:rPr lang="ru-RU" b="0" dirty="0" smtClean="0"/>
              <a:t>перевод =</a:t>
            </a:r>
            <a:r>
              <a:rPr lang="en-US" b="0" dirty="0" smtClean="0"/>
              <a:t>&gt;</a:t>
            </a:r>
            <a:endParaRPr lang="ru-RU" b="0" dirty="0"/>
          </a:p>
          <a:p>
            <a:pPr lvl="2"/>
            <a:r>
              <a:rPr lang="ru-RU" b="0" dirty="0" smtClean="0"/>
              <a:t>Практика</a:t>
            </a:r>
          </a:p>
          <a:p>
            <a:pPr lvl="2"/>
            <a:r>
              <a:rPr lang="ru-RU" b="0" dirty="0" smtClean="0"/>
              <a:t>Стажировка</a:t>
            </a:r>
          </a:p>
          <a:p>
            <a:r>
              <a:rPr lang="ru-RU" b="0" dirty="0" smtClean="0"/>
              <a:t>Внештатное сотрудничество </a:t>
            </a:r>
          </a:p>
          <a:p>
            <a:pPr marL="0" indent="0">
              <a:buNone/>
            </a:pPr>
            <a:r>
              <a:rPr lang="en-US" b="0" dirty="0" smtClean="0">
                <a:hlinkClick r:id="rId3"/>
              </a:rPr>
              <a:t>vm_rus@janus.ru</a:t>
            </a:r>
            <a:endParaRPr lang="ru-RU" b="0" dirty="0" smtClean="0"/>
          </a:p>
          <a:p>
            <a:r>
              <a:rPr lang="ru-RU" b="0" dirty="0" smtClean="0"/>
              <a:t>Образовательные программы</a:t>
            </a:r>
          </a:p>
          <a:p>
            <a:r>
              <a:rPr lang="ru-RU" b="0" dirty="0" smtClean="0"/>
              <a:t>Постоянное обучение и тренинги</a:t>
            </a:r>
            <a:endParaRPr lang="ru-RU" b="0" dirty="0"/>
          </a:p>
        </p:txBody>
      </p:sp>
      <p:pic>
        <p:nvPicPr>
          <p:cNvPr id="4" name="Picture 3" descr="C:\Users\m_zamedyanskiy\Desktop\2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598"/>
            <a:ext cx="3531643" cy="23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78046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0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6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компании «Янус»</a:t>
            </a:r>
            <a:endParaRPr lang="en-GB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75962"/>
            <a:ext cx="878764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Некоторые факты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51" y="1635646"/>
            <a:ext cx="5328592" cy="28689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76" y="1063229"/>
            <a:ext cx="5352992" cy="3524745"/>
          </a:xfrm>
        </p:spPr>
        <p:txBody>
          <a:bodyPr>
            <a:normAutofit/>
          </a:bodyPr>
          <a:lstStyle/>
          <a:p>
            <a:pPr marL="715963" indent="-715963">
              <a:buFont typeface="Arial" charset="0"/>
              <a:buNone/>
            </a:pPr>
            <a:r>
              <a:rPr lang="ru-RU" sz="1600" dirty="0" smtClean="0"/>
              <a:t>2013 </a:t>
            </a:r>
            <a:r>
              <a:rPr lang="en-US" sz="1600" b="0" dirty="0"/>
              <a:t>–</a:t>
            </a:r>
            <a:r>
              <a:rPr lang="ru-RU" sz="1600" dirty="0" smtClean="0"/>
              <a:t> </a:t>
            </a:r>
            <a:r>
              <a:rPr lang="ru-RU" sz="1600" b="0" dirty="0"/>
              <a:t>компания «Янус» является эксклюзивным лингвистическим партнером </a:t>
            </a:r>
            <a:r>
              <a:rPr lang="ru-RU" sz="1600" dirty="0" smtClean="0"/>
              <a:t>Олимпиады </a:t>
            </a:r>
            <a:r>
              <a:rPr lang="ru-RU" sz="1600" dirty="0"/>
              <a:t>СОЧИ  </a:t>
            </a:r>
            <a:r>
              <a:rPr lang="ru-RU" sz="1600" b="0" dirty="0" smtClean="0"/>
              <a:t>2014;</a:t>
            </a:r>
          </a:p>
          <a:p>
            <a:pPr marL="715963" indent="-715963">
              <a:buFont typeface="Arial" charset="0"/>
              <a:buNone/>
            </a:pPr>
            <a:r>
              <a:rPr lang="ru-RU" sz="1600" dirty="0" smtClean="0"/>
              <a:t>2015 </a:t>
            </a:r>
            <a:r>
              <a:rPr lang="en-US" sz="1600" b="0" dirty="0"/>
              <a:t>–</a:t>
            </a:r>
            <a:r>
              <a:rPr lang="ru-RU" sz="1600" dirty="0" smtClean="0"/>
              <a:t> </a:t>
            </a:r>
            <a:r>
              <a:rPr lang="ru-RU" sz="1600" b="0" dirty="0"/>
              <a:t>т</a:t>
            </a:r>
            <a:r>
              <a:rPr lang="ru-RU" sz="1600" b="0" dirty="0" smtClean="0"/>
              <a:t>ехническая </a:t>
            </a:r>
            <a:r>
              <a:rPr lang="ru-RU" sz="1600" b="0" dirty="0"/>
              <a:t>поддержка синхронного перевода жеребьевки отборочного цикла </a:t>
            </a:r>
            <a:r>
              <a:rPr lang="ru-RU" sz="1600" dirty="0"/>
              <a:t>ч</a:t>
            </a:r>
            <a:r>
              <a:rPr lang="ru-RU" sz="1600" dirty="0" smtClean="0"/>
              <a:t>емпионата </a:t>
            </a:r>
            <a:r>
              <a:rPr lang="ru-RU" sz="1600" dirty="0"/>
              <a:t>м</a:t>
            </a:r>
            <a:r>
              <a:rPr lang="ru-RU" sz="1600" dirty="0" smtClean="0"/>
              <a:t>ира </a:t>
            </a:r>
            <a:r>
              <a:rPr lang="ru-RU" sz="1600" dirty="0"/>
              <a:t>по футболу </a:t>
            </a:r>
            <a:r>
              <a:rPr lang="ru-RU" sz="1600" b="0" dirty="0"/>
              <a:t>в </a:t>
            </a:r>
            <a:r>
              <a:rPr lang="ru-RU" sz="1600" b="0" dirty="0" smtClean="0"/>
              <a:t>России;</a:t>
            </a:r>
            <a:endParaRPr lang="ru-RU" sz="1600" b="0" dirty="0"/>
          </a:p>
          <a:p>
            <a:pPr marL="715963" indent="-715963">
              <a:buFont typeface="Arial" charset="0"/>
              <a:buNone/>
            </a:pPr>
            <a:r>
              <a:rPr lang="ru-RU" sz="1600" dirty="0" smtClean="0"/>
              <a:t>2015</a:t>
            </a:r>
            <a:r>
              <a:rPr lang="en-US" sz="1600" b="0" dirty="0"/>
              <a:t> – </a:t>
            </a:r>
            <a:r>
              <a:rPr lang="ru-RU" sz="1600" b="0" dirty="0" smtClean="0"/>
              <a:t>компания </a:t>
            </a:r>
            <a:r>
              <a:rPr lang="ru-RU" sz="1600" b="0" dirty="0"/>
              <a:t>Janus выступила официальным поставщиком лингвистических услуг 16-го </a:t>
            </a:r>
            <a:r>
              <a:rPr lang="ru-RU" sz="1600" dirty="0"/>
              <a:t>чемпионата мира ФИНА по водным видам </a:t>
            </a:r>
            <a:r>
              <a:rPr lang="ru-RU" sz="1600" b="0" dirty="0" smtClean="0"/>
              <a:t>спорта;</a:t>
            </a:r>
            <a:endParaRPr lang="en-US" sz="1600" b="0" dirty="0" smtClean="0"/>
          </a:p>
          <a:p>
            <a:pPr marL="715963" indent="-715963">
              <a:buFont typeface="Arial" charset="0"/>
              <a:buNone/>
            </a:pPr>
            <a:r>
              <a:rPr lang="en-US" sz="1600" dirty="0" smtClean="0"/>
              <a:t>2016</a:t>
            </a:r>
            <a:r>
              <a:rPr lang="en-US" sz="1600" b="0" dirty="0" smtClean="0"/>
              <a:t> – 45 </a:t>
            </a:r>
            <a:r>
              <a:rPr lang="ru-RU" sz="1600" b="0" dirty="0" smtClean="0"/>
              <a:t>место </a:t>
            </a:r>
            <a:r>
              <a:rPr lang="ru-RU" sz="1600" dirty="0" smtClean="0"/>
              <a:t>в мировом рейтинге </a:t>
            </a:r>
            <a:r>
              <a:rPr lang="ru-RU" sz="1600" b="0" dirty="0" smtClean="0"/>
              <a:t>переводческих компаний, 16-е место в мировом рейтинге по устным переводам</a:t>
            </a:r>
            <a:r>
              <a:rPr lang="ru-RU" sz="1600" b="0" dirty="0"/>
              <a:t>.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9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45244" y="123478"/>
          <a:ext cx="20162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62" y="195263"/>
            <a:ext cx="6822263" cy="4824412"/>
          </a:xfrm>
        </p:spPr>
      </p:pic>
    </p:spTree>
    <p:extLst>
      <p:ext uri="{BB962C8B-B14F-4D97-AF65-F5344CB8AC3E}">
        <p14:creationId xmlns:p14="http://schemas.microsoft.com/office/powerpoint/2010/main" val="5679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97" y="126587"/>
            <a:ext cx="1177210" cy="7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 </a:t>
            </a:r>
            <a:r>
              <a:rPr lang="en-US" dirty="0"/>
              <a:t>Janus</a:t>
            </a:r>
            <a:r>
              <a:rPr lang="ru-RU" dirty="0"/>
              <a:t>. </a:t>
            </a:r>
            <a:r>
              <a:rPr lang="ru-RU" dirty="0" smtClean="0"/>
              <a:t>Наши услуги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9592" y="1239044"/>
            <a:ext cx="1625545" cy="703312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Технические, ИТ и юридические переводы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5959" y="1239044"/>
            <a:ext cx="1771655" cy="703312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Верстка, дизайн и печать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2244" y="1239044"/>
            <a:ext cx="1770608" cy="703312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aseline="0" dirty="0" err="1" smtClean="0">
                <a:solidFill>
                  <a:prstClr val="white"/>
                </a:solidFill>
              </a:rPr>
              <a:t>Транскр</a:t>
            </a:r>
            <a:r>
              <a:rPr lang="ru-RU" sz="1500" dirty="0" err="1" smtClean="0">
                <a:solidFill>
                  <a:prstClr val="white"/>
                </a:solidFill>
              </a:rPr>
              <a:t>еация</a:t>
            </a:r>
            <a:r>
              <a:rPr lang="ru-RU" sz="1500" baseline="0" dirty="0" smtClean="0">
                <a:solidFill>
                  <a:prstClr val="white"/>
                </a:solidFill>
              </a:rPr>
              <a:t> </a:t>
            </a:r>
            <a:r>
              <a:rPr lang="ru-RU" sz="1500" baseline="0" dirty="0" smtClean="0">
                <a:solidFill>
                  <a:prstClr val="white"/>
                </a:solidFill>
              </a:rPr>
              <a:t>и копирайтинг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5562" y="2288159"/>
            <a:ext cx="1625546" cy="774944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aseline="0" dirty="0" smtClean="0">
                <a:solidFill>
                  <a:prstClr val="white"/>
                </a:solidFill>
              </a:rPr>
              <a:t>Локализация видеороликов</a:t>
            </a:r>
            <a:r>
              <a:rPr lang="en-US" sz="1500" baseline="0" dirty="0" smtClean="0">
                <a:solidFill>
                  <a:prstClr val="white"/>
                </a:solidFill>
              </a:rPr>
              <a:t>/</a:t>
            </a:r>
            <a:r>
              <a:rPr lang="ru-RU" sz="1500" baseline="0" dirty="0" smtClean="0">
                <a:solidFill>
                  <a:prstClr val="white"/>
                </a:solidFill>
              </a:rPr>
              <a:t>мультимедиа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9791" y="2288160"/>
            <a:ext cx="1783061" cy="774944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aseline="0" dirty="0" smtClean="0">
                <a:solidFill>
                  <a:prstClr val="white"/>
                </a:solidFill>
              </a:rPr>
              <a:t>Перевод</a:t>
            </a:r>
            <a:br>
              <a:rPr lang="ru-RU" sz="1500" baseline="0" dirty="0" smtClean="0">
                <a:solidFill>
                  <a:prstClr val="white"/>
                </a:solidFill>
              </a:rPr>
            </a:br>
            <a:r>
              <a:rPr lang="ru-RU" sz="1500" baseline="0" dirty="0" smtClean="0">
                <a:solidFill>
                  <a:prstClr val="white"/>
                </a:solidFill>
              </a:rPr>
              <a:t>эл. курсов обучения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5959" y="2305007"/>
            <a:ext cx="1771656" cy="758097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aseline="0" dirty="0" smtClean="0">
                <a:solidFill>
                  <a:prstClr val="white"/>
                </a:solidFill>
              </a:rPr>
              <a:t>Тестирование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563" y="3339801"/>
            <a:ext cx="1625546" cy="777068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aseline="0" dirty="0" smtClean="0">
                <a:solidFill>
                  <a:prstClr val="white"/>
                </a:solidFill>
              </a:rPr>
              <a:t>Локализация </a:t>
            </a:r>
            <a:r>
              <a:rPr lang="ru-RU" sz="1500" dirty="0" smtClean="0">
                <a:solidFill>
                  <a:prstClr val="white"/>
                </a:solidFill>
              </a:rPr>
              <a:t>веб-сайтов и </a:t>
            </a:r>
            <a:r>
              <a:rPr lang="en-US" sz="1500" dirty="0" smtClean="0">
                <a:solidFill>
                  <a:prstClr val="white"/>
                </a:solidFill>
              </a:rPr>
              <a:t>SEO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2244" y="3339801"/>
            <a:ext cx="1770608" cy="777068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Редактирование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5959" y="3339801"/>
            <a:ext cx="1771656" cy="777068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1500" dirty="0" smtClean="0">
                <a:solidFill>
                  <a:prstClr val="white"/>
                </a:solidFill>
              </a:rPr>
              <a:t>Маркетинговые</a:t>
            </a:r>
            <a:br>
              <a:rPr lang="ru-RU" sz="1500" dirty="0" smtClean="0">
                <a:solidFill>
                  <a:prstClr val="white"/>
                </a:solidFill>
              </a:rPr>
            </a:br>
            <a:r>
              <a:rPr lang="ru-RU" sz="1500" dirty="0" smtClean="0">
                <a:solidFill>
                  <a:prstClr val="white"/>
                </a:solidFill>
              </a:rPr>
              <a:t>переводы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8224" y="1247676"/>
            <a:ext cx="1916718" cy="703312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Устный перевод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7434" y="2305007"/>
            <a:ext cx="1887508" cy="774943"/>
          </a:xfrm>
          <a:prstGeom prst="rect">
            <a:avLst/>
          </a:prstGeom>
          <a:solidFill>
            <a:srgbClr val="8D9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Управление</a:t>
            </a:r>
            <a:br>
              <a:rPr lang="ru-RU" sz="1500" dirty="0" smtClean="0">
                <a:solidFill>
                  <a:prstClr val="white"/>
                </a:solidFill>
              </a:rPr>
            </a:br>
            <a:r>
              <a:rPr lang="ru-RU" sz="1500" dirty="0" smtClean="0">
                <a:solidFill>
                  <a:prstClr val="white"/>
                </a:solidFill>
              </a:rPr>
              <a:t>терминологией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02829" y="3339802"/>
            <a:ext cx="1916718" cy="777067"/>
          </a:xfrm>
          <a:prstGeom prst="rect">
            <a:avLst/>
          </a:prstGeom>
          <a:solidFill>
            <a:srgbClr val="1D355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prstClr val="white"/>
                </a:solidFill>
              </a:rPr>
              <a:t>Редактирование</a:t>
            </a:r>
            <a:br>
              <a:rPr lang="ru-RU" sz="1500" dirty="0" smtClean="0">
                <a:solidFill>
                  <a:prstClr val="white"/>
                </a:solidFill>
              </a:rPr>
            </a:br>
            <a:r>
              <a:rPr lang="ru-RU" sz="1500" dirty="0" smtClean="0">
                <a:solidFill>
                  <a:prstClr val="white"/>
                </a:solidFill>
              </a:rPr>
              <a:t>МП</a:t>
            </a:r>
            <a:endParaRPr lang="en-US" sz="1500" baseline="0" dirty="0">
              <a:solidFill>
                <a:prstClr val="white"/>
              </a:solidFill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6" name="Picture 6" descr="C:\Users\n_rudinskaya\Desktop\synhro-naushni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64" y="242308"/>
            <a:ext cx="1127214" cy="6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n_rudinskaya\Desktop\1349950285_x_2ffd9bd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017">
            <a:off x="5330426" y="67122"/>
            <a:ext cx="1023628" cy="1023628"/>
          </a:xfrm>
          <a:prstGeom prst="rect">
            <a:avLst/>
          </a:prstGeom>
          <a:noFill/>
          <a:ln>
            <a:solidFill>
              <a:srgbClr val="7B6F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Janus. </a:t>
            </a:r>
            <a:r>
              <a:rPr lang="ru-RU" dirty="0" smtClean="0"/>
              <a:t>Устный перевод</a:t>
            </a:r>
            <a:endParaRPr lang="en-GB" dirty="0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8404" y="1030072"/>
            <a:ext cx="4929096" cy="2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40639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58775" indent="-358775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2000" b="1" kern="1200">
                <a:solidFill>
                  <a:srgbClr val="1D355E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1338" indent="-18256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715963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98525" indent="-182563" algn="l" defTabSz="914400" rtl="0" eaLnBrk="1" latinLnBrk="0" hangingPunct="1">
              <a:spcBef>
                <a:spcPct val="20000"/>
              </a:spcBef>
              <a:buSzPct val="70000"/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74738" indent="-176213" algn="l" defTabSz="914400" rtl="0" eaLnBrk="1" latinLnBrk="0" hangingPunct="1">
              <a:spcBef>
                <a:spcPct val="20000"/>
              </a:spcBef>
              <a:buFont typeface="Segoe UI" pitchFamily="34" charset="0"/>
              <a:buChar char="–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8187" indent="-342900">
              <a:lnSpc>
                <a:spcPct val="60000"/>
              </a:lnSpc>
              <a:spcBef>
                <a:spcPct val="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Синхронный перевод</a:t>
            </a:r>
            <a:endParaRPr lang="en-US" dirty="0" smtClean="0">
              <a:latin typeface="Arial Unicode MS" pitchFamily="34" charset="-128"/>
              <a:sym typeface="Verdana Bold" charset="0"/>
            </a:endParaRPr>
          </a:p>
          <a:p>
            <a:pPr marL="738187" indent="-342900">
              <a:lnSpc>
                <a:spcPct val="60000"/>
              </a:lnSpc>
              <a:spcBef>
                <a:spcPts val="140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Последовательный перевод</a:t>
            </a:r>
          </a:p>
          <a:p>
            <a:pPr marL="738187" indent="-342900">
              <a:lnSpc>
                <a:spcPct val="60000"/>
              </a:lnSpc>
              <a:spcBef>
                <a:spcPts val="140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Шушутаж</a:t>
            </a:r>
            <a:endParaRPr lang="en-US" dirty="0" smtClean="0">
              <a:latin typeface="Arial Unicode MS" pitchFamily="34" charset="-128"/>
              <a:sym typeface="Verdana Bold" charset="0"/>
            </a:endParaRPr>
          </a:p>
          <a:p>
            <a:pPr marL="738187" indent="-342900">
              <a:lnSpc>
                <a:spcPct val="60000"/>
              </a:lnSpc>
              <a:spcBef>
                <a:spcPts val="140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Аренда конференц-оборудования</a:t>
            </a:r>
          </a:p>
          <a:p>
            <a:pPr marL="738187" indent="-342900">
              <a:lnSpc>
                <a:spcPct val="60000"/>
              </a:lnSpc>
              <a:spcBef>
                <a:spcPts val="140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Перевод по телефону и </a:t>
            </a:r>
            <a:r>
              <a:rPr lang="en-US" dirty="0" smtClean="0">
                <a:latin typeface="Arial Unicode MS" pitchFamily="34" charset="-128"/>
                <a:sym typeface="Verdana Bold" charset="0"/>
              </a:rPr>
              <a:t>Skype</a:t>
            </a:r>
            <a:endParaRPr lang="ru-RU" dirty="0" smtClean="0">
              <a:latin typeface="Arial Unicode MS" pitchFamily="34" charset="-128"/>
              <a:sym typeface="Verdana Bold" charset="0"/>
            </a:endParaRPr>
          </a:p>
          <a:p>
            <a:pPr marL="738187" indent="-342900">
              <a:lnSpc>
                <a:spcPct val="60000"/>
              </a:lnSpc>
              <a:spcBef>
                <a:spcPts val="1400"/>
              </a:spcBef>
              <a:buClr>
                <a:srgbClr val="1D355E"/>
              </a:buClr>
              <a:buFont typeface="Wingdings" pitchFamily="2" charset="2"/>
              <a:buChar char="ü"/>
            </a:pPr>
            <a:r>
              <a:rPr lang="ru-RU" dirty="0" smtClean="0">
                <a:latin typeface="Arial Unicode MS" pitchFamily="34" charset="-128"/>
                <a:sym typeface="Verdana Bold" charset="0"/>
              </a:rPr>
              <a:t>Гиды-переводчики</a:t>
            </a:r>
          </a:p>
          <a:p>
            <a:pPr marL="714375" indent="-319088">
              <a:lnSpc>
                <a:spcPct val="90000"/>
              </a:lnSpc>
              <a:spcBef>
                <a:spcPts val="1400"/>
              </a:spcBef>
              <a:buClr>
                <a:srgbClr val="0066FF"/>
              </a:buClr>
              <a:buFont typeface="Wingdings" pitchFamily="2" charset="2"/>
              <a:buChar char="Ø"/>
            </a:pPr>
            <a:endParaRPr lang="en-US" sz="2400" dirty="0" smtClean="0">
              <a:solidFill>
                <a:srgbClr val="0066FF"/>
              </a:solidFill>
              <a:latin typeface="Arial Unicode MS" pitchFamily="34" charset="-128"/>
              <a:sym typeface="Verdana Bold" charset="0"/>
            </a:endParaRPr>
          </a:p>
          <a:p>
            <a:pPr marL="714375" indent="-319088">
              <a:lnSpc>
                <a:spcPct val="90000"/>
              </a:lnSpc>
              <a:spcBef>
                <a:spcPts val="1400"/>
              </a:spcBef>
              <a:buClr>
                <a:srgbClr val="0066FF"/>
              </a:buClr>
              <a:buFont typeface="Wingdings" pitchFamily="2" charset="2"/>
              <a:buChar char="Ø"/>
            </a:pPr>
            <a:endParaRPr lang="ru-RU" sz="2400" dirty="0" smtClean="0">
              <a:solidFill>
                <a:srgbClr val="0066FF"/>
              </a:solidFill>
              <a:latin typeface="Arial Unicode MS" pitchFamily="34" charset="-128"/>
              <a:sym typeface="Verdana Bold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868144" y="1232219"/>
            <a:ext cx="3161524" cy="37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0639"/>
          <a:lstStyle>
            <a:lvl1pPr marL="39688" eaLnBrk="0" hangingPunct="0"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  <a:lvl2pPr marL="742950" indent="-285750" eaLnBrk="0" hangingPunct="0"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2pPr>
            <a:lvl3pPr marL="1143000" indent="-228600" eaLnBrk="0" hangingPunct="0"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3pPr>
            <a:lvl4pPr marL="1600200" indent="-228600" eaLnBrk="0" hangingPunct="0"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4pPr>
            <a:lvl5pPr marL="2057400" indent="-228600" eaLnBrk="0" hangingPunct="0"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charset="0"/>
                <a:sym typeface="Arial" charset="0"/>
              </a:defRPr>
            </a:lvl9pPr>
          </a:lstStyle>
          <a:p>
            <a:pPr marL="382588" indent="-342900" eaLnBrk="1" hangingPunct="1">
              <a:spcBef>
                <a:spcPts val="7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1D355E"/>
                </a:solidFill>
                <a:latin typeface="Arial Unicode MS" pitchFamily="34" charset="-128"/>
              </a:rPr>
              <a:t>Деловые переговоры</a:t>
            </a:r>
          </a:p>
          <a:p>
            <a:pPr marL="382588" indent="-342900" eaLnBrk="1" hangingPunct="1">
              <a:spcBef>
                <a:spcPts val="7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1D355E"/>
                </a:solidFill>
                <a:latin typeface="Arial Unicode MS" pitchFamily="34" charset="-128"/>
              </a:rPr>
              <a:t>Презентации</a:t>
            </a:r>
          </a:p>
          <a:p>
            <a:pPr marL="382588" indent="-342900" eaLnBrk="1" hangingPunct="1">
              <a:spcBef>
                <a:spcPts val="7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1D355E"/>
                </a:solidFill>
                <a:latin typeface="Arial Unicode MS" pitchFamily="34" charset="-128"/>
              </a:rPr>
              <a:t>Тренинги</a:t>
            </a:r>
          </a:p>
          <a:p>
            <a:pPr marL="382588" indent="-342900" eaLnBrk="1" hangingPunct="1">
              <a:spcBef>
                <a:spcPts val="7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1D355E"/>
                </a:solidFill>
                <a:latin typeface="Arial Unicode MS" pitchFamily="34" charset="-128"/>
              </a:rPr>
              <a:t>Круглые столы</a:t>
            </a:r>
          </a:p>
          <a:p>
            <a:pPr marL="382588" indent="-342900" eaLnBrk="1" hangingPunct="1">
              <a:spcBef>
                <a:spcPts val="7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1D355E"/>
                </a:solidFill>
                <a:latin typeface="Arial Unicode MS" pitchFamily="34" charset="-128"/>
              </a:rPr>
              <a:t>Семинары </a:t>
            </a:r>
          </a:p>
          <a:p>
            <a:pPr eaLnBrk="1" hangingPunct="1">
              <a:spcBef>
                <a:spcPts val="700"/>
              </a:spcBef>
              <a:buSzPct val="100000"/>
              <a:buFont typeface="Arial" charset="0"/>
              <a:buNone/>
              <a:defRPr/>
            </a:pPr>
            <a:endParaRPr lang="ru-RU" altLang="zh-CN" sz="2400" b="1" dirty="0" smtClean="0">
              <a:solidFill>
                <a:srgbClr val="FF0000"/>
              </a:solidFill>
              <a:latin typeface="Arial Unicode MS" pitchFamily="34" charset="-128"/>
              <a:sym typeface="Verdana Bold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" y="3249880"/>
            <a:ext cx="9144000" cy="17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69" y="2050990"/>
            <a:ext cx="14081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1872032" y="1396357"/>
            <a:ext cx="162390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r">
              <a:lnSpc>
                <a:spcPct val="80000"/>
              </a:lnSpc>
              <a:buFont typeface="Arial" charset="0"/>
              <a:buNone/>
            </a:pPr>
            <a:r>
              <a:rPr lang="ru-RU" altLang="zh-CN" b="1" dirty="0" err="1" smtClean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Cистема</a:t>
            </a:r>
            <a:r>
              <a:rPr lang="ru-RU" altLang="zh-CN" b="1" dirty="0" smtClean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 </a:t>
            </a:r>
            <a:r>
              <a:rPr lang="ru-RU" altLang="zh-CN" b="1" dirty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синхронного перевода</a:t>
            </a:r>
          </a:p>
        </p:txBody>
      </p:sp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661638" y="2646379"/>
            <a:ext cx="28162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r">
              <a:lnSpc>
                <a:spcPct val="80000"/>
              </a:lnSpc>
              <a:buFont typeface="Arial" charset="0"/>
              <a:buNone/>
            </a:pPr>
            <a:r>
              <a:rPr lang="ru-RU" altLang="zh-CN" b="1" dirty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Мобильная радиосистема гида </a:t>
            </a:r>
          </a:p>
        </p:txBody>
      </p: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6352356" y="2922604"/>
            <a:ext cx="1759136" cy="5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9688">
              <a:lnSpc>
                <a:spcPct val="80000"/>
              </a:lnSpc>
            </a:pPr>
            <a:r>
              <a:rPr lang="ru-RU" altLang="zh-CN" b="1" dirty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Звуковое </a:t>
            </a:r>
          </a:p>
          <a:p>
            <a:pPr marL="39688">
              <a:lnSpc>
                <a:spcPct val="80000"/>
              </a:lnSpc>
            </a:pPr>
            <a:r>
              <a:rPr lang="ru-RU" altLang="zh-CN" b="1" dirty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оборудование</a:t>
            </a:r>
          </a:p>
        </p:txBody>
      </p:sp>
      <p:sp>
        <p:nvSpPr>
          <p:cNvPr id="21" name="Прямоугольник 5"/>
          <p:cNvSpPr>
            <a:spLocks noChangeArrowheads="1"/>
          </p:cNvSpPr>
          <p:nvPr/>
        </p:nvSpPr>
        <p:spPr bwMode="auto">
          <a:xfrm>
            <a:off x="867236" y="3648765"/>
            <a:ext cx="261062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r">
              <a:lnSpc>
                <a:spcPct val="80000"/>
              </a:lnSpc>
              <a:buFont typeface="Arial" charset="0"/>
              <a:buNone/>
            </a:pPr>
            <a:r>
              <a:rPr lang="ru-RU" altLang="zh-CN" b="1" dirty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Мультимедийное и проекционное </a:t>
            </a:r>
            <a:r>
              <a:rPr lang="ru-RU" altLang="zh-CN" b="1" dirty="0" smtClean="0">
                <a:solidFill>
                  <a:srgbClr val="1D355E"/>
                </a:solidFill>
                <a:latin typeface="Arial Unicode MS" pitchFamily="34" charset="-128"/>
                <a:sym typeface="Verdana Bold" charset="0"/>
              </a:rPr>
              <a:t>оборудование</a:t>
            </a:r>
            <a:endParaRPr lang="ru-RU" altLang="zh-CN" b="1" dirty="0">
              <a:solidFill>
                <a:srgbClr val="1D355E"/>
              </a:solidFill>
              <a:latin typeface="Arial Unicode MS" pitchFamily="34" charset="-128"/>
              <a:sym typeface="Verdana Bold" charset="0"/>
            </a:endParaRPr>
          </a:p>
        </p:txBody>
      </p:sp>
      <p:pic>
        <p:nvPicPr>
          <p:cNvPr id="2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04" y="1396357"/>
            <a:ext cx="155098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90852"/>
            <a:ext cx="994455" cy="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48" y="3303108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2310187"/>
            <a:ext cx="221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D355E"/>
                </a:solidFill>
                <a:latin typeface="Arial Unicode MS" pitchFamily="34" charset="-128"/>
              </a:rPr>
              <a:t>Инженеры в штате</a:t>
            </a:r>
            <a:endParaRPr lang="en-GB" b="1" dirty="0">
              <a:solidFill>
                <a:srgbClr val="1D355E"/>
              </a:solidFill>
              <a:latin typeface="Arial Unicode MS" pitchFamily="34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8280920" cy="709587"/>
          </a:xfrm>
        </p:spPr>
        <p:txBody>
          <a:bodyPr>
            <a:normAutofit/>
          </a:bodyPr>
          <a:lstStyle/>
          <a:p>
            <a:r>
              <a:rPr lang="en-US" sz="2300" dirty="0" smtClean="0"/>
              <a:t>Janus. </a:t>
            </a:r>
            <a:r>
              <a:rPr lang="ru-RU" sz="2300" dirty="0" smtClean="0"/>
              <a:t>Устный перевод. Конференц-оборудование</a:t>
            </a:r>
            <a:endParaRPr lang="en-GB" sz="2300" dirty="0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5" name="Picture 2" descr="C:\v_kladinov\Valentin\Наташа\GRlMWMzY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61" y="1195947"/>
            <a:ext cx="918894" cy="12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выполнения проекта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3558"/>
            <a:ext cx="7416824" cy="3528392"/>
          </a:xfrm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816521" y="906038"/>
            <a:ext cx="7139855" cy="952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nu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Janus">
      <a:dk1>
        <a:srgbClr val="262626"/>
      </a:dk1>
      <a:lt1>
        <a:srgbClr val="FFFFFF"/>
      </a:lt1>
      <a:dk2>
        <a:srgbClr val="1D355E"/>
      </a:dk2>
      <a:lt2>
        <a:srgbClr val="D6E3F2"/>
      </a:lt2>
      <a:accent1>
        <a:srgbClr val="7B6F4E"/>
      </a:accent1>
      <a:accent2>
        <a:srgbClr val="C00000"/>
      </a:accent2>
      <a:accent3>
        <a:srgbClr val="92D050"/>
      </a:accent3>
      <a:accent4>
        <a:srgbClr val="0070C0"/>
      </a:accent4>
      <a:accent5>
        <a:srgbClr val="00007F"/>
      </a:accent5>
      <a:accent6>
        <a:srgbClr val="E36C09"/>
      </a:accent6>
      <a:hlink>
        <a:srgbClr val="7B6F4E"/>
      </a:hlink>
      <a:folHlink>
        <a:srgbClr val="AEC8E6"/>
      </a:folHlink>
    </a:clrScheme>
    <a:fontScheme name="Janu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440</Words>
  <Application>Microsoft Office PowerPoint</Application>
  <PresentationFormat>Экран (16:9)</PresentationFormat>
  <Paragraphs>143</Paragraphs>
  <Slides>21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 Unicode MS</vt:lpstr>
      <vt:lpstr>Arial</vt:lpstr>
      <vt:lpstr>Calibri</vt:lpstr>
      <vt:lpstr>Courier New</vt:lpstr>
      <vt:lpstr>Helvetica</vt:lpstr>
      <vt:lpstr>Segoe UI</vt:lpstr>
      <vt:lpstr>Times New Roman</vt:lpstr>
      <vt:lpstr>Verdana Bold</vt:lpstr>
      <vt:lpstr>Wingdings</vt:lpstr>
      <vt:lpstr>Тема Office</vt:lpstr>
      <vt:lpstr>1_Тема Office</vt:lpstr>
      <vt:lpstr>Рудинская Наталья Руководитель отдела общих проектов Директор по ключевым клиентам </vt:lpstr>
      <vt:lpstr>Наши клиенты. Отраслевые TOP</vt:lpstr>
      <vt:lpstr>Информация о компании «Янус»</vt:lpstr>
      <vt:lpstr>Некоторые факты</vt:lpstr>
      <vt:lpstr>Презентация PowerPoint</vt:lpstr>
      <vt:lpstr> Janus. Наши услуги</vt:lpstr>
      <vt:lpstr>Janus. Устный перевод</vt:lpstr>
      <vt:lpstr>Janus. Устный перевод. Конференц-оборудование</vt:lpstr>
      <vt:lpstr>Этапы выполнения проекта</vt:lpstr>
      <vt:lpstr>Письменные переводы — как мы это делаем?</vt:lpstr>
      <vt:lpstr>Презентация PowerPoint</vt:lpstr>
      <vt:lpstr>Письменные переводы — как мы это делаем? </vt:lpstr>
      <vt:lpstr>Презентация PowerPoint</vt:lpstr>
      <vt:lpstr>Презентация PowerPoint</vt:lpstr>
      <vt:lpstr>Учат в ВУЗе, учат в ВУЗе…</vt:lpstr>
      <vt:lpstr>Требования отрасли</vt:lpstr>
      <vt:lpstr>Входные требования</vt:lpstr>
      <vt:lpstr>Типовые ошибки — чего избегать? </vt:lpstr>
      <vt:lpstr>Чего не хватает студентам и выпускникам?</vt:lpstr>
      <vt:lpstr>Почему Janus? Что мы делаем для студентов и выпускников?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Гришанов</dc:creator>
  <cp:lastModifiedBy>Rudinskaya, Natalia (Janus)</cp:lastModifiedBy>
  <cp:revision>114</cp:revision>
  <dcterms:created xsi:type="dcterms:W3CDTF">2015-10-14T06:19:10Z</dcterms:created>
  <dcterms:modified xsi:type="dcterms:W3CDTF">2017-11-21T07:26:14Z</dcterms:modified>
</cp:coreProperties>
</file>