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5507304"/>
            <a:ext cx="6192688" cy="1226567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i="1" dirty="0" smtClean="0">
                <a:solidFill>
                  <a:srgbClr val="00359E"/>
                </a:solidFill>
              </a:rPr>
              <a:t>Ольга Борисовна Панова,</a:t>
            </a:r>
            <a:br>
              <a:rPr lang="ru-RU" sz="3600" i="1" dirty="0" smtClean="0">
                <a:solidFill>
                  <a:srgbClr val="00359E"/>
                </a:solidFill>
              </a:rPr>
            </a:br>
            <a:r>
              <a:rPr lang="ru-RU" sz="2000" i="1" dirty="0" smtClean="0">
                <a:solidFill>
                  <a:srgbClr val="00359E"/>
                </a:solidFill>
              </a:rPr>
              <a:t>канд. </a:t>
            </a:r>
            <a:r>
              <a:rPr lang="ru-RU" sz="2000" i="1" dirty="0" err="1" smtClean="0">
                <a:solidFill>
                  <a:srgbClr val="00359E"/>
                </a:solidFill>
              </a:rPr>
              <a:t>филол</a:t>
            </a:r>
            <a:r>
              <a:rPr lang="ru-RU" sz="2000" i="1" dirty="0" smtClean="0">
                <a:solidFill>
                  <a:srgbClr val="00359E"/>
                </a:solidFill>
              </a:rPr>
              <a:t>. наук, доцент</a:t>
            </a:r>
            <a:br>
              <a:rPr lang="ru-RU" sz="2000" i="1" dirty="0" smtClean="0">
                <a:solidFill>
                  <a:srgbClr val="00359E"/>
                </a:solidFill>
              </a:rPr>
            </a:br>
            <a:r>
              <a:rPr lang="ru-RU" sz="2000" i="1" dirty="0" smtClean="0">
                <a:solidFill>
                  <a:srgbClr val="00359E"/>
                </a:solidFill>
              </a:rPr>
              <a:t> кафедры английской филологии ФИЯ ТГУ</a:t>
            </a:r>
            <a:endParaRPr lang="ru-RU" sz="2000" i="1" dirty="0">
              <a:solidFill>
                <a:srgbClr val="00359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0976"/>
            <a:ext cx="6408712" cy="48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4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07678"/>
          </a:xfrm>
        </p:spPr>
        <p:txBody>
          <a:bodyPr>
            <a:normAutofit/>
          </a:bodyPr>
          <a:lstStyle/>
          <a:p>
            <a:r>
              <a:rPr lang="ru-RU" sz="3400" b="0" i="1" dirty="0" smtClean="0"/>
              <a:t>Дисциплины, читаемые на ФИЯ</a:t>
            </a:r>
            <a:endParaRPr lang="ru-RU" sz="3400" b="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844824"/>
            <a:ext cx="7200800" cy="39604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Бакалавриат, специалитет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359E"/>
                </a:solidFill>
              </a:rPr>
              <a:t>История мировой литературы  </a:t>
            </a:r>
            <a:endParaRPr lang="ru-RU" sz="1600" dirty="0" smtClean="0">
              <a:solidFill>
                <a:srgbClr val="00359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359E"/>
                </a:solidFill>
              </a:rPr>
              <a:t>Великие переводы в истории мировой культуры</a:t>
            </a:r>
            <a:r>
              <a:rPr lang="ru-RU" sz="1600" dirty="0" smtClean="0">
                <a:solidFill>
                  <a:srgbClr val="00359E"/>
                </a:solidFill>
              </a:rPr>
              <a:t> (спецкурс)</a:t>
            </a:r>
          </a:p>
          <a:p>
            <a:endParaRPr lang="ru-RU" sz="1600" dirty="0" smtClean="0"/>
          </a:p>
          <a:p>
            <a:r>
              <a:rPr lang="ru-RU" sz="2400" b="1" dirty="0" smtClean="0"/>
              <a:t>МАГИСТРАТУРА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История и философия </a:t>
            </a:r>
            <a:r>
              <a:rPr lang="ru-RU" sz="2400" b="1" dirty="0" smtClean="0">
                <a:solidFill>
                  <a:srgbClr val="C00000"/>
                </a:solidFill>
              </a:rPr>
              <a:t>культуры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44216" cy="259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19256" cy="2232248"/>
          </a:xfrm>
        </p:spPr>
        <p:txBody>
          <a:bodyPr>
            <a:normAutofit fontScale="90000"/>
          </a:bodyPr>
          <a:lstStyle/>
          <a:p>
            <a:r>
              <a:rPr lang="ru-RU" sz="3400" b="0" i="1" dirty="0" smtClean="0"/>
              <a:t>Дисциплины, читаемые </a:t>
            </a:r>
            <a:br>
              <a:rPr lang="ru-RU" sz="3400" b="0" i="1" dirty="0" smtClean="0"/>
            </a:br>
            <a:r>
              <a:rPr lang="ru-RU" sz="3400" b="0" i="1" dirty="0" smtClean="0"/>
              <a:t>по программам академической мобильности</a:t>
            </a:r>
            <a:br>
              <a:rPr lang="ru-RU" sz="3400" b="0" i="1" dirty="0" smtClean="0"/>
            </a:br>
            <a:r>
              <a:rPr lang="ru-RU" sz="2700" b="0" dirty="0"/>
              <a:t>(иностранные студенты и </a:t>
            </a:r>
            <a:r>
              <a:rPr lang="ru-RU" sz="2700" b="0" dirty="0" smtClean="0"/>
              <a:t>магистранты зарубежных университетов-партнёров ТГУ)</a:t>
            </a:r>
            <a:r>
              <a:rPr lang="ru-RU" sz="3600" dirty="0"/>
              <a:t/>
            </a:r>
            <a:br>
              <a:rPr lang="ru-RU" sz="3600" dirty="0"/>
            </a:br>
            <a:endParaRPr lang="ru-RU" sz="3400" b="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060848"/>
            <a:ext cx="3816424" cy="1440160"/>
          </a:xfrm>
        </p:spPr>
        <p:txBody>
          <a:bodyPr>
            <a:normAutofit fontScale="70000" lnSpcReduction="20000"/>
          </a:bodyPr>
          <a:lstStyle/>
          <a:p>
            <a:endParaRPr lang="ru-RU" sz="1600" dirty="0" smtClean="0"/>
          </a:p>
          <a:p>
            <a:r>
              <a:rPr lang="ru-RU" sz="16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rgbClr val="00359E"/>
                </a:solidFill>
              </a:rPr>
              <a:t>История русской культуры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rgbClr val="00359E"/>
                </a:solidFill>
              </a:rPr>
              <a:t>Русская литература</a:t>
            </a:r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40" y="2132856"/>
            <a:ext cx="499284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3779912" y="6021288"/>
            <a:ext cx="520886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 smtClean="0"/>
              <a:t>Наши иностранные студенты Университета г. Дарем </a:t>
            </a:r>
          </a:p>
          <a:p>
            <a:r>
              <a:rPr lang="ru-RU" i="1" dirty="0" smtClean="0"/>
              <a:t>в Томском областном художественном музее (октябрь 2017 г.)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066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768752" cy="792088"/>
          </a:xfrm>
        </p:spPr>
        <p:txBody>
          <a:bodyPr>
            <a:normAutofit/>
          </a:bodyPr>
          <a:lstStyle/>
          <a:p>
            <a:r>
              <a:rPr lang="ru-RU" sz="3400" b="0" i="1" dirty="0" smtClean="0"/>
              <a:t>Требования к магистрантам</a:t>
            </a:r>
            <a:endParaRPr lang="ru-RU" sz="3400" b="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8136904" cy="532859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/>
              <a:t> </a:t>
            </a:r>
            <a:r>
              <a:rPr lang="ru-RU" sz="2400" b="1" dirty="0">
                <a:solidFill>
                  <a:srgbClr val="00359E"/>
                </a:solidFill>
              </a:rPr>
              <a:t>высокий уровень качества </a:t>
            </a:r>
            <a:r>
              <a:rPr lang="ru-RU" sz="2400" b="1" dirty="0" smtClean="0">
                <a:solidFill>
                  <a:srgbClr val="00359E"/>
                </a:solidFill>
              </a:rPr>
              <a:t>учёбы</a:t>
            </a:r>
            <a:r>
              <a:rPr lang="ru-RU" sz="2400" dirty="0" smtClean="0">
                <a:solidFill>
                  <a:srgbClr val="00359E"/>
                </a:solidFill>
              </a:rPr>
              <a:t>, осознанное и серьёзное отношение к учёбе</a:t>
            </a:r>
            <a:endParaRPr lang="ru-RU" sz="2400" dirty="0">
              <a:solidFill>
                <a:srgbClr val="00359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359E"/>
                </a:solidFill>
              </a:rPr>
              <a:t>уважение </a:t>
            </a:r>
            <a:r>
              <a:rPr lang="ru-RU" sz="2400" dirty="0" smtClean="0">
                <a:solidFill>
                  <a:srgbClr val="00359E"/>
                </a:solidFill>
              </a:rPr>
              <a:t>к преподавателю и вежливость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359E"/>
                </a:solidFill>
              </a:rPr>
              <a:t>способность </a:t>
            </a:r>
            <a:r>
              <a:rPr lang="ru-RU" sz="2400" dirty="0" smtClean="0">
                <a:solidFill>
                  <a:srgbClr val="00359E"/>
                </a:solidFill>
              </a:rPr>
              <a:t>и стремление заинтересовать однокурсников и преподавателя</a:t>
            </a:r>
            <a:endParaRPr lang="ru-RU" sz="2400" dirty="0" smtClean="0">
              <a:solidFill>
                <a:srgbClr val="00359E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359E"/>
                </a:solidFill>
              </a:rPr>
              <a:t>трудолюбие, </a:t>
            </a:r>
            <a:r>
              <a:rPr lang="ru-RU" sz="2400" dirty="0">
                <a:solidFill>
                  <a:srgbClr val="00359E"/>
                </a:solidFill>
              </a:rPr>
              <a:t>высокий уровень работоспособности, готовность к </a:t>
            </a:r>
            <a:r>
              <a:rPr lang="ru-RU" sz="2400" dirty="0" smtClean="0">
                <a:solidFill>
                  <a:srgbClr val="00359E"/>
                </a:solidFill>
              </a:rPr>
              <a:t>преодолению </a:t>
            </a:r>
            <a:r>
              <a:rPr lang="ru-RU" sz="2400" dirty="0">
                <a:solidFill>
                  <a:srgbClr val="00359E"/>
                </a:solidFill>
              </a:rPr>
              <a:t>сложностей и высокому интеллектуальному напряжению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359E"/>
                </a:solidFill>
              </a:rPr>
              <a:t>высокий </a:t>
            </a:r>
            <a:r>
              <a:rPr lang="ru-RU" sz="2400" dirty="0" smtClean="0">
                <a:solidFill>
                  <a:srgbClr val="00359E"/>
                </a:solidFill>
              </a:rPr>
              <a:t>уровень </a:t>
            </a:r>
            <a:r>
              <a:rPr lang="ru-RU" sz="2400" dirty="0" smtClean="0">
                <a:solidFill>
                  <a:srgbClr val="00359E"/>
                </a:solidFill>
              </a:rPr>
              <a:t>интеллекта, </a:t>
            </a:r>
            <a:r>
              <a:rPr lang="ru-RU" sz="2400" dirty="0" smtClean="0">
                <a:solidFill>
                  <a:srgbClr val="00359E"/>
                </a:solidFill>
              </a:rPr>
              <a:t>с</a:t>
            </a:r>
            <a:r>
              <a:rPr lang="ru-RU" sz="2400" dirty="0" smtClean="0">
                <a:solidFill>
                  <a:srgbClr val="00359E"/>
                </a:solidFill>
              </a:rPr>
              <a:t>тремление его повышать</a:t>
            </a:r>
            <a:endParaRPr lang="ru-RU" sz="2400" dirty="0" smtClean="0">
              <a:solidFill>
                <a:srgbClr val="00359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359E"/>
                </a:solidFill>
              </a:rPr>
              <a:t>серьёзная и основательная подготовка в гуманитарных областях </a:t>
            </a:r>
            <a:r>
              <a:rPr lang="ru-RU" sz="2400" dirty="0" smtClean="0">
                <a:solidFill>
                  <a:srgbClr val="00359E"/>
                </a:solidFill>
              </a:rPr>
              <a:t>знания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359E"/>
                </a:solidFill>
              </a:rPr>
              <a:t>начитанность</a:t>
            </a:r>
            <a:endParaRPr lang="ru-RU" sz="2400" dirty="0" smtClean="0">
              <a:solidFill>
                <a:srgbClr val="00359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359E"/>
                </a:solidFill>
              </a:rPr>
              <a:t>высокий уровень </a:t>
            </a:r>
            <a:r>
              <a:rPr lang="ru-RU" sz="2400" dirty="0" smtClean="0">
                <a:solidFill>
                  <a:srgbClr val="00359E"/>
                </a:solidFill>
              </a:rPr>
              <a:t>грамотности и медиа-грамотности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359E"/>
                </a:solidFill>
              </a:rPr>
              <a:t>коммуникативная компетенция</a:t>
            </a:r>
            <a:endParaRPr lang="ru-RU" sz="2400" dirty="0" smtClean="0">
              <a:solidFill>
                <a:srgbClr val="00359E"/>
              </a:solidFill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465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19256" cy="648072"/>
          </a:xfrm>
        </p:spPr>
        <p:txBody>
          <a:bodyPr>
            <a:normAutofit fontScale="90000"/>
          </a:bodyPr>
          <a:lstStyle/>
          <a:p>
            <a:r>
              <a:rPr lang="ru-RU" sz="3400" b="0" i="1" dirty="0" smtClean="0"/>
              <a:t/>
            </a:r>
            <a:br>
              <a:rPr lang="ru-RU" sz="3400" b="0" i="1" dirty="0" smtClean="0"/>
            </a:br>
            <a:r>
              <a:rPr lang="ru-RU" sz="3400" b="0" i="1" dirty="0" smtClean="0"/>
              <a:t>Магистерские диссертации</a:t>
            </a:r>
            <a:endParaRPr lang="ru-RU" sz="3400" b="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060848"/>
            <a:ext cx="3816424" cy="144016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 </a:t>
            </a:r>
          </a:p>
          <a:p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6912768" cy="57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6912768" cy="1296144"/>
          </a:xfrm>
        </p:spPr>
        <p:txBody>
          <a:bodyPr>
            <a:normAutofit/>
          </a:bodyPr>
          <a:lstStyle/>
          <a:p>
            <a:pPr algn="r"/>
            <a:r>
              <a:rPr lang="ru-RU" sz="4000" b="0" i="1" dirty="0" smtClean="0">
                <a:solidFill>
                  <a:srgbClr val="00359E"/>
                </a:solidFill>
              </a:rPr>
              <a:t>Благодарю за внимание!</a:t>
            </a:r>
            <a:endParaRPr lang="ru-RU" sz="4000" b="0" i="1" dirty="0">
              <a:solidFill>
                <a:srgbClr val="00359E"/>
              </a:solidFill>
            </a:endParaRPr>
          </a:p>
        </p:txBody>
      </p:sp>
      <p:pic>
        <p:nvPicPr>
          <p:cNvPr id="1026" name="Picture 2" descr="ÐÐ° Ð´Ð°Ð½Ð½Ð¾Ð¼ Ð¸Ð·Ð¾Ð±ÑÐ°Ð¶ÐµÐ½Ð¸Ð¸ Ð¼Ð¾Ð¶ÐµÑ Ð½Ð°ÑÐ¾Ð´Ð¸ÑÑÑÑ: 7 ÑÐµÐ»Ð¾Ð²ÐµÐº, Ð² ÑÐ¾Ð¼ ÑÐ¸ÑÐ»Ðµ Olga Panova, Ð»ÑÐ´Ð¸ ÑÐ»ÑÐ±Ð°ÑÑÑÑ, Ð»ÑÐ´Ð¸ ÑÑÐ¾ÑÑ, ÑÐ½ÐµÐ³, Ð´ÐµÑÐµÐ²Ð¾ Ð¸ Ð½Ð° ÑÐ»Ð¸Ñ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1" y="260648"/>
            <a:ext cx="7056784" cy="52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124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Ольга Борисовна Панова, канд. филол. наук, доцент  кафедры английской филологии ФИЯ ТГУ</vt:lpstr>
      <vt:lpstr>Дисциплины, читаемые на ФИЯ</vt:lpstr>
      <vt:lpstr>Дисциплины, читаемые  по программам академической мобильности (иностранные студенты и магистранты зарубежных университетов-партнёров ТГУ) </vt:lpstr>
      <vt:lpstr>Требования к магистрантам</vt:lpstr>
      <vt:lpstr> Магистерские диссертации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Ольга Борисовна Панова</dc:title>
  <dc:creator>user29</dc:creator>
  <cp:lastModifiedBy>profile</cp:lastModifiedBy>
  <cp:revision>10</cp:revision>
  <dcterms:created xsi:type="dcterms:W3CDTF">2017-10-10T06:06:29Z</dcterms:created>
  <dcterms:modified xsi:type="dcterms:W3CDTF">2018-11-11T04:41:18Z</dcterms:modified>
</cp:coreProperties>
</file>