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30058825" TargetMode="External"/><Relationship Id="rId2" Type="http://schemas.openxmlformats.org/officeDocument/2006/relationships/hyperlink" Target="https://elibrary.ru/item.asp?id=307849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ibrary.ru/item.asp?id=3064688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ctive_eng@mail.ru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520940" cy="548640"/>
          </a:xfrm>
        </p:spPr>
        <p:txBody>
          <a:bodyPr/>
          <a:lstStyle/>
          <a:p>
            <a:pPr algn="ctr"/>
            <a:r>
              <a:rPr lang="ru-RU" dirty="0" smtClean="0"/>
              <a:t>Корнеева Марина Александровна,</a:t>
            </a:r>
            <a:br>
              <a:rPr lang="ru-RU" dirty="0" smtClean="0"/>
            </a:br>
            <a:r>
              <a:rPr lang="ru-RU" sz="1800" dirty="0" smtClean="0"/>
              <a:t>к. </a:t>
            </a:r>
            <a:r>
              <a:rPr lang="ru-RU" sz="1800" dirty="0" err="1" smtClean="0"/>
              <a:t>пед.н</a:t>
            </a:r>
            <a:r>
              <a:rPr lang="ru-RU" sz="1800" dirty="0" smtClean="0"/>
              <a:t>., доцент кафедры </a:t>
            </a:r>
            <a:r>
              <a:rPr lang="ru-RU" sz="1800" dirty="0" smtClean="0"/>
              <a:t>английского языка</a:t>
            </a:r>
            <a:br>
              <a:rPr lang="ru-RU" sz="1800" dirty="0" smtClean="0"/>
            </a:br>
            <a:r>
              <a:rPr lang="ru-RU" sz="1800" dirty="0" smtClean="0"/>
              <a:t>естественнонаучных и физико-математических </a:t>
            </a:r>
            <a:r>
              <a:rPr lang="ru-RU" sz="1800" dirty="0" smtClean="0"/>
              <a:t>факультетов</a:t>
            </a:r>
            <a:br>
              <a:rPr lang="ru-RU" sz="1800" dirty="0" smtClean="0"/>
            </a:br>
            <a:r>
              <a:rPr lang="en-US" sz="1800" dirty="0"/>
              <a:t>active_eng@mail.ru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6792"/>
            <a:ext cx="3528845" cy="4680520"/>
          </a:xfrm>
        </p:spPr>
      </p:pic>
    </p:spTree>
    <p:extLst>
      <p:ext uri="{BB962C8B-B14F-4D97-AF65-F5344CB8AC3E}">
        <p14:creationId xmlns:p14="http://schemas.microsoft.com/office/powerpoint/2010/main" val="10733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Область научных интересов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b="0" dirty="0"/>
              <a:t>Защищена диссертация на соискание научной степени кандидата педагогических наук по </a:t>
            </a:r>
            <a:r>
              <a:rPr lang="ru-RU" b="0" dirty="0" smtClean="0"/>
              <a:t>теме</a:t>
            </a:r>
            <a:r>
              <a:rPr lang="en-US" b="0" dirty="0" smtClean="0"/>
              <a:t> </a:t>
            </a:r>
            <a:r>
              <a:rPr lang="ru-RU" b="0" dirty="0" smtClean="0"/>
              <a:t>«</a:t>
            </a:r>
            <a:r>
              <a:rPr lang="ru-RU" dirty="0"/>
              <a:t>Методика обучения студентов направления подготовки «Прикладная механика» профессиональному иноязычному дискурсу с использованием кейс-</a:t>
            </a:r>
            <a:r>
              <a:rPr lang="ru-RU" dirty="0" err="1"/>
              <a:t>стади</a:t>
            </a:r>
            <a:r>
              <a:rPr lang="ru-RU" dirty="0"/>
              <a:t> метода</a:t>
            </a:r>
            <a:r>
              <a:rPr lang="ru-RU" b="0" dirty="0"/>
              <a:t>» по специальности 13.00.02 – Теория и методика обучения и воспитания (иностранные языки, уровень профессионального образования) 22 мая 2018 г</a:t>
            </a:r>
            <a:r>
              <a:rPr lang="ru-RU" b="0" dirty="0" smtClean="0"/>
              <a:t>.</a:t>
            </a:r>
            <a:r>
              <a:rPr lang="en-US" b="0" dirty="0" smtClean="0"/>
              <a:t> (</a:t>
            </a:r>
            <a:r>
              <a:rPr lang="ru-RU" b="0" dirty="0" smtClean="0"/>
              <a:t>г. Нижний Новгород).</a:t>
            </a:r>
            <a:endParaRPr lang="ru-RU" b="0" dirty="0"/>
          </a:p>
          <a:p>
            <a:pPr>
              <a:buFont typeface="Arial" pitchFamily="34" charset="0"/>
              <a:buChar char="•"/>
            </a:pPr>
            <a:r>
              <a:rPr lang="ru-RU" b="0" dirty="0"/>
              <a:t>Направление научных исследований: </a:t>
            </a:r>
            <a:endParaRPr lang="ru-RU" b="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0" dirty="0" smtClean="0"/>
              <a:t>методика </a:t>
            </a:r>
            <a:r>
              <a:rPr lang="ru-RU" b="0" dirty="0"/>
              <a:t>обучения иностранному языку на основе инновационных </a:t>
            </a:r>
            <a:r>
              <a:rPr lang="ru-RU" b="0" dirty="0" smtClean="0"/>
              <a:t>	методов и технологий;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0" dirty="0" smtClean="0"/>
              <a:t>методики </a:t>
            </a:r>
            <a:r>
              <a:rPr lang="ru-RU" b="0" dirty="0"/>
              <a:t>обучения профессиональному иноязычному техническому </a:t>
            </a:r>
            <a:r>
              <a:rPr lang="ru-RU" b="0" dirty="0" smtClean="0"/>
              <a:t>	дискурсу</a:t>
            </a:r>
            <a:r>
              <a:rPr lang="ru-RU" b="0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23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публикации по теме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b="0" dirty="0" smtClean="0"/>
              <a:t>Корнеева</a:t>
            </a:r>
            <a:r>
              <a:rPr lang="ru-RU" b="0" dirty="0"/>
              <a:t>, М.А. К вопросу об организационно-методических условиях обучения английскому языку студентов направления «Прикладная механика» /С.К. </a:t>
            </a:r>
            <a:r>
              <a:rPr lang="ru-RU" b="0" dirty="0" err="1"/>
              <a:t>Гураль</a:t>
            </a:r>
            <a:r>
              <a:rPr lang="ru-RU" b="0" dirty="0"/>
              <a:t>, М.А. Корнеева // Язык и культура. 2017. № 3 (39). С. 180-197 </a:t>
            </a:r>
            <a:r>
              <a:rPr lang="ru-RU" b="0" dirty="0" err="1" smtClean="0"/>
              <a:t>Web</a:t>
            </a:r>
            <a:r>
              <a:rPr lang="ru-RU" b="0" dirty="0" smtClean="0"/>
              <a:t> </a:t>
            </a:r>
            <a:r>
              <a:rPr lang="ru-RU" b="0" dirty="0" err="1"/>
              <a:t>of</a:t>
            </a:r>
            <a:r>
              <a:rPr lang="ru-RU" b="0" dirty="0"/>
              <a:t> </a:t>
            </a:r>
            <a:r>
              <a:rPr lang="ru-RU" b="0" dirty="0" err="1" smtClean="0"/>
              <a:t>Science</a:t>
            </a:r>
            <a:r>
              <a:rPr lang="ru-RU" b="0" dirty="0" smtClean="0"/>
              <a:t>                 </a:t>
            </a:r>
            <a:r>
              <a:rPr lang="en-US" b="0" dirty="0" smtClean="0">
                <a:hlinkClick r:id="rId2"/>
              </a:rPr>
              <a:t>https</a:t>
            </a:r>
            <a:r>
              <a:rPr lang="en-US" b="0" dirty="0">
                <a:hlinkClick r:id="rId2"/>
              </a:rPr>
              <a:t>://</a:t>
            </a:r>
            <a:r>
              <a:rPr lang="en-US" b="0" dirty="0" smtClean="0">
                <a:hlinkClick r:id="rId2"/>
              </a:rPr>
              <a:t>elibrary.ru/item.asp?id=30784982</a:t>
            </a:r>
            <a:endParaRPr lang="ru-RU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b="0" dirty="0" smtClean="0"/>
              <a:t>Корнеева</a:t>
            </a:r>
            <a:r>
              <a:rPr lang="ru-RU" b="0" dirty="0"/>
              <a:t>, М.А. Интеграции кейс-</a:t>
            </a:r>
            <a:r>
              <a:rPr lang="ru-RU" b="0" dirty="0" err="1"/>
              <a:t>стади</a:t>
            </a:r>
            <a:r>
              <a:rPr lang="ru-RU" b="0" dirty="0"/>
              <a:t> метода в иноязычное обучение студентов направления «Прикладная механика» в контексте актуальных образовательных тенденций / М.А. Корнеева, С.К. </a:t>
            </a:r>
            <a:r>
              <a:rPr lang="ru-RU" b="0" dirty="0" err="1"/>
              <a:t>Гураль</a:t>
            </a:r>
            <a:r>
              <a:rPr lang="ru-RU" b="0" dirty="0"/>
              <a:t> // Язык и культура. 2017. № 2 (38). С. 190-207 </a:t>
            </a:r>
            <a:r>
              <a:rPr lang="ru-RU" b="0" dirty="0" err="1" smtClean="0"/>
              <a:t>Web</a:t>
            </a:r>
            <a:r>
              <a:rPr lang="ru-RU" b="0" dirty="0" smtClean="0"/>
              <a:t> </a:t>
            </a:r>
            <a:r>
              <a:rPr lang="ru-RU" b="0" dirty="0" err="1"/>
              <a:t>of</a:t>
            </a:r>
            <a:r>
              <a:rPr lang="ru-RU" b="0" dirty="0"/>
              <a:t> </a:t>
            </a:r>
            <a:r>
              <a:rPr lang="ru-RU" b="0" dirty="0" err="1" smtClean="0"/>
              <a:t>Science</a:t>
            </a:r>
            <a:r>
              <a:rPr lang="ru-RU" b="0" dirty="0" smtClean="0"/>
              <a:t>   </a:t>
            </a:r>
            <a:r>
              <a:rPr lang="en-US" b="0" dirty="0" smtClean="0">
                <a:hlinkClick r:id="rId3"/>
              </a:rPr>
              <a:t>https</a:t>
            </a:r>
            <a:r>
              <a:rPr lang="en-US" b="0" dirty="0">
                <a:hlinkClick r:id="rId3"/>
              </a:rPr>
              <a:t>://</a:t>
            </a:r>
            <a:r>
              <a:rPr lang="en-US" b="0" dirty="0" smtClean="0">
                <a:hlinkClick r:id="rId3"/>
              </a:rPr>
              <a:t>elibrary.ru/item.asp?id=30058825</a:t>
            </a:r>
            <a:r>
              <a:rPr lang="ru-RU" b="0" dirty="0" smtClean="0"/>
              <a:t> </a:t>
            </a:r>
            <a:endParaRPr lang="ru-RU" b="0" dirty="0"/>
          </a:p>
          <a:p>
            <a:pPr>
              <a:buFont typeface="Arial" pitchFamily="34" charset="0"/>
              <a:buChar char="•"/>
            </a:pPr>
            <a:r>
              <a:rPr lang="ru-RU" b="0" dirty="0" smtClean="0"/>
              <a:t>Корнеева</a:t>
            </a:r>
            <a:r>
              <a:rPr lang="ru-RU" b="0" dirty="0"/>
              <a:t>, М.А. Обучение профессиональному иноязычному дискурсу студентов физико-технического факультета Томского государственного университета направления «Прикладная механика» с использованием кейс-</a:t>
            </a:r>
            <a:r>
              <a:rPr lang="ru-RU" b="0" dirty="0" err="1"/>
              <a:t>стади</a:t>
            </a:r>
            <a:r>
              <a:rPr lang="ru-RU" b="0" dirty="0"/>
              <a:t> метода (</a:t>
            </a:r>
            <a:r>
              <a:rPr lang="ru-RU" b="0" dirty="0" err="1"/>
              <a:t>case-study</a:t>
            </a:r>
            <a:r>
              <a:rPr lang="ru-RU" b="0" dirty="0"/>
              <a:t> </a:t>
            </a:r>
            <a:r>
              <a:rPr lang="ru-RU" b="0" dirty="0" err="1"/>
              <a:t>method</a:t>
            </a:r>
            <a:r>
              <a:rPr lang="ru-RU" b="0" dirty="0"/>
              <a:t>) / С.К. </a:t>
            </a:r>
            <a:r>
              <a:rPr lang="ru-RU" b="0" dirty="0" err="1"/>
              <a:t>Гураль</a:t>
            </a:r>
            <a:r>
              <a:rPr lang="ru-RU" b="0" dirty="0"/>
              <a:t>, М.А. Корнеева // Язык и культура. 2017. № 1 (37). С. 166-184 </a:t>
            </a:r>
            <a:r>
              <a:rPr lang="ru-RU" b="0" dirty="0" smtClean="0"/>
              <a:t> </a:t>
            </a:r>
            <a:r>
              <a:rPr lang="ru-RU" b="0" dirty="0" err="1"/>
              <a:t>Web</a:t>
            </a:r>
            <a:r>
              <a:rPr lang="ru-RU" b="0" dirty="0"/>
              <a:t> </a:t>
            </a:r>
            <a:r>
              <a:rPr lang="ru-RU" b="0" dirty="0" err="1"/>
              <a:t>of</a:t>
            </a:r>
            <a:r>
              <a:rPr lang="ru-RU" b="0" dirty="0"/>
              <a:t> </a:t>
            </a:r>
            <a:r>
              <a:rPr lang="ru-RU" b="0" dirty="0" err="1" smtClean="0"/>
              <a:t>Science</a:t>
            </a:r>
            <a:r>
              <a:rPr lang="ru-RU" b="0" dirty="0"/>
              <a:t>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elibrary.ru/item.asp?id=30646888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61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2784871" cy="371316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352" y="1096963"/>
            <a:ext cx="2784871" cy="371316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4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937144"/>
            <a:ext cx="3679609" cy="265209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Корп. 2 Ауд. 235.,    52-96-95 ,   </a:t>
            </a:r>
            <a:r>
              <a:rPr lang="en-US" dirty="0" smtClean="0">
                <a:hlinkClick r:id="rId3"/>
              </a:rPr>
              <a:t>active_eng@mail.ru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6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374</TotalTime>
  <Words>245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Корнеева Марина Александровна, к. пед.н., доцент кафедры английского языка естественнонаучных и физико-математических факультетов active_eng@mail.ru </vt:lpstr>
      <vt:lpstr>Область научных интересов </vt:lpstr>
      <vt:lpstr>Основные публикации по теме исследования</vt:lpstr>
      <vt:lpstr>Презентация PowerPoint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Olga</cp:lastModifiedBy>
  <cp:revision>17</cp:revision>
  <dcterms:created xsi:type="dcterms:W3CDTF">2018-11-27T05:52:03Z</dcterms:created>
  <dcterms:modified xsi:type="dcterms:W3CDTF">2020-10-05T10:53:31Z</dcterms:modified>
</cp:coreProperties>
</file>