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3" r:id="rId6"/>
    <p:sldId id="266" r:id="rId7"/>
    <p:sldId id="27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F6B9CF8-79D6-4DEA-AFCC-B0E67BEDE320}">
  <a:tblStyle styleId="{8F6B9CF8-79D6-4DEA-AFCC-B0E67BEDE3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989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Shape 38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Shape 3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Shape 38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Shape 3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Shape 38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Shape 3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Shape 38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Shape 3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Shape 39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Shape 3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Shape 40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Shape 4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Shape 529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Shape 530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Shape 611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Shape 730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Shape 731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Shape 940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Shape 941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Shape 104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Shape 1047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Shape 1048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Shape 1128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Shape 1129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Shape 1248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Shape 1249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Shape 1458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Shape 1459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Shape 1485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Shape 1486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Shape 1487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Shape 1488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Shape 156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Shape 156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Shape 156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Shape 156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Shape 1593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Shape 1624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Shape 162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Shape 168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Shape 168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Shape 169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Shape 169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Shape 170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Shape 178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Shape 179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Shape 1804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Shape 180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Shape 180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Shape 180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Shape 180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Shape 180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Shape 18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Shape 18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Shape 1812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Shape 1813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Shape 1814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Shape 181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Shape 181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Shape 181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Shape 181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Shape 181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Shape 182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Shape 182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Shape 1822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Shape 1823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Shape 1824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Shape 182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Shape 182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Shape 182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Shape 182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Shape 182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Shape 183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Shape 183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Shape 1832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Shape 1833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Shape 1834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Shape 183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Shape 183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Shape 183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Shape 183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Shape 183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Shape 184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Shape 1843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Shape 1844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Shape 184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Shape 184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Shape 184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Shape 184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Shape 184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Shape 185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Shape 185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Shape 185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Shape 185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Shape 185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Shape 185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Shape 185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Shape 185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Shape 185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Shape 185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Shape 186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Shape 186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Shape 186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Shape 186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Shape 186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Shape 186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Shape 186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Shape 186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Shape 186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Shape 186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Shape 187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Shape 187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Shape 187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Shape 187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Shape 187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Shape 187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Shape 187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Shape 187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Shape 187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Shape 187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Shape 188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Shape 188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Shape 188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Shape 188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Shape 188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Shape 188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Shape 188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Shape 188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Shape 189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Shape 189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Shape 189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Shape 189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Shape 189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Shape 190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Shape 190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Shape 190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Shape 190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Shape 190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Shape 190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Shape 190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Shape 190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Shape 190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Shape 190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Shape 19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Shape 19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Shape 191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Shape 191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Shape 191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Shape 191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Shape 191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Shape 191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Shape 191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Shape 191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Shape 192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Shape 192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Shape 192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Shape 192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Shape 192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Shape 192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Shape 192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Shape 192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Shape 192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Shape 192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Shape 193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Shape 193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Shape 193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Shape 193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Shape 193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Shape 193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Shape 193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Shape 193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Shape 194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Shape 194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Shape 194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Shape 194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Shape 194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Shape 194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Shape 194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Shape 194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Shape 194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Shape 195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Shape 195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Shape 195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Shape 195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Shape 195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Shape 195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Shape 195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Shape 195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Shape 195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Shape 196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Shape 196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Shape 196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Shape 196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Shape 196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Shape 196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Shape 196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Shape 196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Shape 197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Shape 197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Shape 197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Shape 197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Shape 197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Shape 197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Shape 197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Shape 197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Shape 197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Shape 198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Shape 198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Shape 198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Shape 198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Shape 198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Shape 198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Shape 198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Shape 198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Shape 198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Shape 198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Shape 199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Shape 199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Shape 199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Shape 199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Shape 199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Shape 199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Shape 199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Shape 199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Shape 199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Shape 199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Shape 200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Shape 200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Shape 200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Shape 200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Shape 200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Shape 200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Shape 200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Shape 200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Shape 200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Shape 200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Shape 20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Shape 20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Shape 201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Shape 201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Shape 201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Shape 201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Shape 201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Shape 201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Shape 201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Shape 201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Shape 202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Shape 202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Shape 202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Shape 202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Shape 202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Shape 202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Shape 202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Shape 202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Shape 202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Shape 202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Shape 203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Shape 203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Shape 203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Shape 203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Shape 203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Shape 203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Shape 203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Shape 203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Shape 203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Shape 203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Shape 204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Shape 204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Shape 204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Shape 204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Shape 204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Shape 204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Shape 204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Shape 204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Shape 204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Shape 204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Shape 205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Shape 205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Shape 205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Shape 205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Shape 205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Shape 205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Shape 205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Shape 205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Shape 205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Shape 205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Shape 206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Shape 206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Shape 206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Shape 206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Shape 206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Shape 206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Shape 206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Shape 206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Shape 206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Shape 206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Shape 207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Shape 207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Shape 207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Shape 207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Shape 207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Shape 207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Shape 207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Shape 207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Shape 207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Shape 207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Shape 208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Shape 208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Shape 208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Shape 208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Shape 208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Shape 208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Shape 208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Shape 208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Shape 208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Shape 208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Shape 209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Shape 209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Shape 209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Shape 209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Shape 209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Shape 209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Shape 209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Shape 209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Shape 209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Shape 209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Shape 210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Shape 210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Shape 210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Shape 210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Shape 210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Shape 210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Shape 210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Shape 210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Shape 210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Shape 210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Shape 21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Shape 21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Shape 211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Shape 211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Shape 211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Shape 211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Shape 211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Shape 211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Shape 211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Shape 21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Shape 295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Shape 295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Shape 295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Shape 295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Shape 295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Shape 296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Shape 296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Shape 296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Shape 296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Shape 296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Shape 296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Shape 296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Shape 296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Shape 296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Shape 296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Shape 297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Shape 297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Shape 297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Shape 297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Shape 297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Shape 297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Shape 297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Shape 297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Shape 297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Shape 297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Shape 298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Shape 298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Shape 298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Shape 298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Shape 298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Shape 298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Shape 298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Shape 298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Shape 298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Shape 298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Shape 299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Shape 299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Shape 299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Shape 299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Shape 299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Shape 299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Shape 299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Shape 299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Shape 299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Shape 299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Shape 300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Shape 300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Shape 300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Shape 300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Shape 300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Shape 300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Shape 300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Shape 300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Shape 300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Shape 300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Shape 30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Shape 30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Shape 301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Shape 301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Shape 301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Shape 301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Shape 301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Shape 301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Shape 301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Shape 301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Shape 302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Shape 302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Shape 302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Shape 302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Shape 302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Shape 302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Shape 302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Shape 302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Shape 302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Shape 303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Shape 303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Shape 303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Shape 303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Shape 303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Shape 303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Shape 303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Shape 303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Shape 303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Shape 303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Shape 304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Shape 304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Shape 304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Shape 304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Shape 304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Shape 304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Shape 304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Shape 304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Shape 304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Shape 304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Shape 305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Shape 305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Shape 305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Shape 305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Shape 305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Shape 305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Shape 305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Shape 305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Shape 305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Shape 305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Shape 306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Shape 306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Shape 306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Shape 306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Shape 306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Shape 306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Shape 306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Shape 306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Shape 306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Shape 306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Shape 307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Shape 307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Shape 307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Shape 307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Shape 307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Shape 307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Shape 307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Shape 307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Shape 307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Shape 307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Shape 308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Shape 308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Shape 308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Shape 308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Shape 308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Shape 308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Shape 308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Shape 308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Shape 308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Shape 308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Shape 309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Shape 309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Shape 309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Shape 309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Shape 309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Shape 309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Shape 309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Shape 309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Shape 309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Shape 309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Shape 310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Shape 310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Shape 310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Shape 310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Shape 310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Shape 310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Shape 310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Shape 310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Shape 310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Shape 310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Shape 31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Shape 31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Shape 311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Shape 311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Shape 311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Shape 311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Shape 311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Shape 311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Shape 311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Shape 311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Shape 312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Shape 312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Shape 312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Shape 312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Shape 312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Shape 312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Shape 312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Shape 312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Shape 312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Shape 312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Shape 313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Shape 313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Shape 313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Shape 313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Shape 313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Shape 313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Shape 313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Shape 313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Shape 313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Shape 314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Shape 314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Shape 314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Shape 314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Shape 314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Shape 314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Shape 314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Shape 314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Shape 314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Shape 314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Shape 315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Shape 315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Shape 315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Shape 315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Shape 315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Shape 315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Shape 315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Shape 315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Shape 315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Shape 315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Shape 316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Shape 316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Shape 316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Shape 316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Shape 316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Shape 316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Shape 316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Shape 316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Shape 316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Shape 316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Shape 317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Shape 317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Shape 317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Shape 317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Shape 317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Shape 317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Shape 317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Shape 317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Shape 317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Shape 317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Shape 318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Shape 318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Shape 318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Shape 318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Shape 318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Shape 318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Shape 318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Shape 318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Shape 318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Shape 318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Shape 319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Shape 319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Shape 319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Shape 319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Shape 319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Shape 319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Shape 319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Shape 319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Shape 319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Shape 319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Shape 320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Shape 320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Shape 320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Shape 320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Shape 320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Shape 320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Shape 320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Shape 320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Shape 320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Shape 320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Shape 32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Shape 32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Shape 321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Shape 321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Shape 321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Shape 321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Shape 321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Shape 321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Shape 321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Shape 321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Shape 322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Shape 322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Shape 322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Shape 322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Shape 322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Shape 322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Shape 322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Shape 322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Shape 322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Shape 322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Shape 323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Shape 3232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Shape 3233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Shape 3234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Shape 323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Shape 323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Shape 323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Shape 323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Shape 323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Shape 324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Shape 324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Shape 3242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Shape 3243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Shape 3244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Shape 324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Shape 324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Shape 324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Shape 324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Shape 324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Shape 325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Shape 325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Shape 3252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Shape 3253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Shape 3254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Shape 325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Shape 325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Shape 325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Shape 325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Shape 325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Shape 326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Shape 326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Shape 3262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Shape 3263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Shape 3264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Shape 326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Shape 326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Shape 326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Shape 326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Shape 326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Shape 327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Shape 327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Shape 3272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Shape 3273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Shape 3274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Shape 327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Shape 327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Shape 327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Shape 327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Shape 327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Shape 328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Shape 328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Shape 3282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Shape 3283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Shape 3284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Shape 328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Shape 328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Shape 328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Shape 328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Shape 328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Shape 329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Shape 329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Shape 3293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Shape 3294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Shape 329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Shape 329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Shape 329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Shape 329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Shape 329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Shape 330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Shape 330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Shape 3302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Shape 3303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Shape 3304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Shape 330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Shape 330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Shape 330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Shape 330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Shape 330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Shape 33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Shape 33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Shape 3312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Shape 3313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Shape 3314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Shape 331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Shape 331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Shape 331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Shape 331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Shape 331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Shape 332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Shape 332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Shape 3322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Shape 3323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Shape 3324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Shape 332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Shape 332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Shape 332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Shape 332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Shape 332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Shape 333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Shape 333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Shape 3332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Shape 3333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Shape 3334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Shape 333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Shape 333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Shape 333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Shape 333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Shape 333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Shape 334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Shape 334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Shape 3342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Shape 3343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Shape 3344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Shape 334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Shape 334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Shape 334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Shape 334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Shape 335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Shape 335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Shape 335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Shape 3353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Shape 3354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Shape 335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Shape 335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Shape 335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Shape 335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Shape 335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Shape 336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Shape 336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Shape 3362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Shape 3363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Shape 3364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Shape 336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Shape 336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Shape 336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Shape 336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Shape 336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Shape 337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Shape 337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Shape 3372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Shape 3373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Shape 3374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Shape 337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Shape 337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Shape 337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Shape 337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Shape 337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Shape 338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Shape 338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Shape 3382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Shape 3383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Shape 3384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Shape 338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Shape 338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Shape 338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Shape 338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Shape 338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Shape 339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Shape 339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Shape 3392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Shape 3393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Shape 3394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Shape 339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Shape 339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Shape 339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Shape 339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Shape 339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Shape 340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Shape 340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Shape 3402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Shape 3403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Shape 3404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Shape 340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Shape 340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Shape 340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Shape 340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Shape 340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Shape 34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Shape 34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Shape 3412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Shape 3413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Shape 3414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Shape 341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Shape 341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Shape 341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Shape 341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Shape 341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Shape 342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Shape 342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Shape 3422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Shape 3423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Shape 3424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Shape 342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Shape 342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Shape 342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Shape 342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Shape 342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Shape 343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Shape 343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Shape 3432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Shape 3433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Shape 3434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Shape 343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Shape 343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Shape 343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Shape 343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Shape 343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Shape 344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Shape 344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Shape 3442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Shape 344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Shape 344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Shape 344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Shape 344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Shape 344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Shape 345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Shape 345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Shape 3452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Shape 3453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Shape 3454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Shape 345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Shape 345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Shape 345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Shape 345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Shape 345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Shape 346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Shape 346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Shape 3462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Shape 3463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Shape 3464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Shape 346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Shape 346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Shape 346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Shape 346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Shape 346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Shape 347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Shape 347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Shape 3472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Shape 3473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Shape 3474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Shape 347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Shape 347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Shape 347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Shape 347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Shape 347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Shape 348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Shape 348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Shape 3483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Shape 3484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Shape 348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Shape 348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Shape 348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Shape 348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Shape 348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Shape 349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Shape 349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Shape 3492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Shape 3493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Shape 3494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Shape 349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Shape 349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Shape 349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Shape 349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Shape 349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Shape 350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Shape 350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Shape 3502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Shape 3503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Shape 3504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Shape 350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rgbClr val="1D1D1B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Shape 3507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Shape 3508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Shape 3509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Shape 35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Shape 3511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Shape 35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Shape 3513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Shape 351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Shape 3515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Shape 3516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Shape 3517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Shape 3518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Shape 3519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Shape 352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Shape 3521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Shape 352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Shape 3523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Shape 35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Shape 3525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Shape 3526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Shape 3527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Shape 3528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Shape 3529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Shape 353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Shape 3531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Shape 353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Shape 3533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Shape 353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Shape 3535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Shape 3536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Shape 3537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Shape 3538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Shape 3539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Shape 354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Shape 3541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Shape 354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Shape 3543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Shape 354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Shape 3545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Shape 3546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Shape 3547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Shape 3548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Shape 3549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Shape 355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Shape 3551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Shape 355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Shape 3553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Shape 355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Shape 3555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Shape 3556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Shape 3557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Shape 3558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Shape 3559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Shape 356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Shape 3561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Shape 356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Shape 3563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Shape 356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Shape 3565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Shape 3566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Shape 3567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Shape 3568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Shape 3569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Shape 357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Shape 3571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Shape 357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Shape 3573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Shape 357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Shape 3575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Shape 3576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Shape 3577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Shape 3578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Shape 3579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Shape 358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Shape 3581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Shape 358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Shape 3583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Shape 3584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Shape 3585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Shape 3586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Shape 3587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Shape 3588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Shape 3589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Shape 359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Shape 3591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Shape 359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Shape 3593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Shape 359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Shape 3595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Shape 3596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Shape 3597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Shape 3598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Shape 3599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Shape 360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Shape 3601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Shape 360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Shape 3603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Shape 360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Shape 3605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Shape 3606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Shape 3607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Shape 3608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Shape 3609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Shape 36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Shape 3611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Shape 36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Shape 3613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Shape 361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Shape 3615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Shape 3616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Shape 3617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Shape 3618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Shape 3619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Shape 362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Shape 3621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Shape 362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Shape 3623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Shape 36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Shape 3625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Shape 3626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Shape 3627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Shape 3628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Shape 3629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Shape 363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Shape 3631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Shape 363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Shape 3633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Shape 363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Shape 3635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Shape 3636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Shape 3637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Shape 3638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Shape 3639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Shape 364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Shape 3641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Shape 364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Shape 3643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Shape 364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Shape 3645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Shape 3646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Shape 3647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Shape 3648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Shape 3649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Shape 365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Shape 3651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Shape 365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Shape 3653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Shape 365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Shape 3655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Shape 3656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Shape 3657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Shape 3658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Shape 3659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Shape 366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Shape 3661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Shape 366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Shape 3663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Shape 366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Shape 3665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Shape 3666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Shape 3667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Shape 3668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Shape 3669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Shape 367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Shape 3671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Shape 367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Shape 3673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Shape 367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Shape 3675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Shape 3676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Shape 3677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Shape 3678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Shape 3679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Shape 368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Shape 3681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Shape 368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Shape 3683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Shape 368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Shape 3685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Shape 3686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Shape 3687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Shape 3688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Shape 3689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Shape 369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Shape 3691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Shape 369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Shape 3693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Shape 369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Shape 3695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Shape 3696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Shape 3697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Shape 3698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Shape 3699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Shape 370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Shape 3701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Shape 370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Shape 3703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Shape 370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Shape 3705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Shape 3706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Shape 3707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Shape 3708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Shape 3709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Shape 37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Shape 3711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Shape 37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Shape 3713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Shape 371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Shape 3715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Shape 3716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Shape 3717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Shape 3718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Shape 3719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Shape 372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Shape 3721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Shape 372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Shape 3723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Shape 37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Shape 3725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Shape 3726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Shape 3727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Shape 3728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Shape 3729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Shape 373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Shape 3731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Shape 373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Shape 3733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Shape 373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Shape 3735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Shape 3736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Shape 3737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Shape 3738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Shape 3739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Shape 374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Shape 3741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Shape 374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Shape 3743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Shape 374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Shape 3745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Shape 3746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Shape 3747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Shape 3748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Shape 3749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Shape 375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Shape 3751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Shape 375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Shape 3753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Shape 375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Shape 3755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Shape 3756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Shape 3757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Shape 3758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Shape 3759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Shape 376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Shape 3761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Shape 376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Shape 3763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Shape 3764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Shape 3765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Shape 3766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Shape 3767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Shape 3768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Shape 3769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Shape 377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Shape 3771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Shape 377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Shape 3773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Shape 377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Shape 3775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Shape 3776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Shape 3777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Shape 3778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Shape 3779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Shape 378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Shape 3781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Shape 378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Shape 3783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Shape 378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Shape 3785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Shape 3786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Shape 3787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Shape 3788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Shape 3789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Shape 379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Shape 3791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Shape 379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Shape 3793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Shape 379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Shape 3795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Shape 3796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Shape 3797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Shape 3798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Shape 3799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Shape 380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Shape 3801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Shape 380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Shape 3803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Shape 380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Shape 3805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Shape 3806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Shape 3807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Shape 3808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Shape 3809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Shape 38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Shape 3811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Shape 38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Shape 3813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Shape 381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Shape 3815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Shape 3816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Shape 3817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Shape 3818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Shape 3819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Shape 382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Shape 3821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Shape 382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Shape 3823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Shape 38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Shape 3825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Shape 3826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Shape 3827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Shape 3828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Shape 3829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Shape 383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Shape 383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Shape 3850"/>
          <p:cNvSpPr txBox="1">
            <a:spLocks noGrp="1"/>
          </p:cNvSpPr>
          <p:nvPr>
            <p:ph type="ctrTitle" idx="4294967295"/>
          </p:nvPr>
        </p:nvSpPr>
        <p:spPr>
          <a:xfrm>
            <a:off x="3319624" y="195486"/>
            <a:ext cx="4420727" cy="40324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 smtClean="0"/>
              <a:t>Обдалова</a:t>
            </a:r>
            <a:r>
              <a:rPr lang="ru-RU" sz="4400" dirty="0" smtClean="0"/>
              <a:t> Ольга Андреевна</a:t>
            </a:r>
            <a:endParaRPr sz="4400" dirty="0"/>
          </a:p>
        </p:txBody>
      </p:sp>
      <p:pic>
        <p:nvPicPr>
          <p:cNvPr id="3852" name="Shape 385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47"/>
            <a:ext cx="2840000" cy="422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Shape 385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1520" y="2859782"/>
            <a:ext cx="7054552" cy="22837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" sz="2700" dirty="0" smtClean="0"/>
              <a:t>1.</a:t>
            </a:r>
            <a:r>
              <a:rPr lang="ru-RU" sz="2700" dirty="0" smtClean="0"/>
              <a:t>Доктор </a:t>
            </a:r>
            <a:r>
              <a:rPr lang="ru-RU" sz="2700" dirty="0" err="1" smtClean="0"/>
              <a:t>пед.наук</a:t>
            </a:r>
            <a:r>
              <a:rPr lang="ru-RU" sz="2700" dirty="0" smtClean="0"/>
              <a:t>, </a:t>
            </a:r>
            <a:br>
              <a:rPr lang="ru-RU" sz="2700" dirty="0" smtClean="0"/>
            </a:br>
            <a:r>
              <a:rPr lang="ru-RU" sz="2700" dirty="0" smtClean="0"/>
              <a:t>специальность 13.00.02 – Теория и методика обучения и воспитания </a:t>
            </a:r>
            <a:br>
              <a:rPr lang="ru-RU" sz="2700" dirty="0" smtClean="0"/>
            </a:br>
            <a:r>
              <a:rPr lang="ru-RU" sz="2700" dirty="0" smtClean="0"/>
              <a:t>(иностранные языки).</a:t>
            </a:r>
            <a:br>
              <a:rPr lang="ru-RU" sz="2700" dirty="0" smtClean="0"/>
            </a:br>
            <a:r>
              <a:rPr lang="ru-RU" sz="2700" dirty="0"/>
              <a:t>2. </a:t>
            </a:r>
            <a:r>
              <a:rPr lang="ru-RU" sz="2700" dirty="0" smtClean="0"/>
              <a:t>Ученое звание - доцент.</a:t>
            </a:r>
            <a:br>
              <a:rPr lang="ru-RU" sz="2700" dirty="0" smtClean="0"/>
            </a:br>
            <a:r>
              <a:rPr lang="ru-RU" sz="2700" dirty="0" smtClean="0"/>
              <a:t>3. Должность - профессор кафедры.</a:t>
            </a:r>
            <a:br>
              <a:rPr lang="ru-RU" sz="2700" dirty="0" smtClean="0"/>
            </a:br>
            <a:r>
              <a:rPr lang="ru-RU" sz="2700" dirty="0" smtClean="0"/>
              <a:t>4. </a:t>
            </a:r>
            <a:r>
              <a:rPr lang="ru-RU" sz="2700" dirty="0"/>
              <a:t>Руководитель научной Лаборатории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5. Член редколлегий научных журналов.</a:t>
            </a:r>
            <a:br>
              <a:rPr lang="ru-RU" sz="2700" dirty="0" smtClean="0"/>
            </a:br>
            <a:r>
              <a:rPr lang="ru-RU" sz="2700" dirty="0" smtClean="0"/>
              <a:t>6. Эксперт по защите канд. и </a:t>
            </a:r>
            <a:r>
              <a:rPr lang="ru-RU" sz="2700" dirty="0" err="1" smtClean="0"/>
              <a:t>докт</a:t>
            </a:r>
            <a:r>
              <a:rPr lang="ru-RU" sz="2700" dirty="0" smtClean="0"/>
              <a:t>. диссертаций в </a:t>
            </a:r>
            <a:r>
              <a:rPr lang="ru-RU" sz="2700" dirty="0" err="1" smtClean="0"/>
              <a:t>диссоветах</a:t>
            </a:r>
            <a:r>
              <a:rPr lang="ru-RU" sz="2700" dirty="0" smtClean="0"/>
              <a:t>, рецензент.</a:t>
            </a:r>
            <a:br>
              <a:rPr lang="ru-RU" sz="2700" dirty="0" smtClean="0"/>
            </a:br>
            <a:endParaRPr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Shape 3864"/>
          <p:cNvSpPr txBox="1">
            <a:spLocks noGrp="1"/>
          </p:cNvSpPr>
          <p:nvPr>
            <p:ph type="body" idx="1"/>
          </p:nvPr>
        </p:nvSpPr>
        <p:spPr>
          <a:xfrm>
            <a:off x="1278574" y="195486"/>
            <a:ext cx="5381657" cy="423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Направление исследований:</a:t>
            </a:r>
          </a:p>
          <a:p>
            <a:pPr marL="0" lvl="0" indent="0">
              <a:buNone/>
            </a:pPr>
            <a:r>
              <a:rPr lang="ru-RU" dirty="0" smtClean="0"/>
              <a:t>Когнитивные</a:t>
            </a:r>
            <a:r>
              <a:rPr lang="ru-RU" dirty="0"/>
              <a:t>, социолингвистические и прагматические аспекты межкультурной коммуникации при обучении иноязычному дискурсу </a:t>
            </a:r>
            <a:endParaRPr dirty="0"/>
          </a:p>
        </p:txBody>
      </p:sp>
      <p:sp>
        <p:nvSpPr>
          <p:cNvPr id="3865" name="Shape 386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Shape 3870"/>
          <p:cNvSpPr txBox="1">
            <a:spLocks noGrp="1"/>
          </p:cNvSpPr>
          <p:nvPr>
            <p:ph type="title"/>
          </p:nvPr>
        </p:nvSpPr>
        <p:spPr>
          <a:xfrm>
            <a:off x="718300" y="123479"/>
            <a:ext cx="67611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Публикации:</a:t>
            </a:r>
            <a:endParaRPr dirty="0"/>
          </a:p>
        </p:txBody>
      </p:sp>
      <p:sp>
        <p:nvSpPr>
          <p:cNvPr id="3871" name="Shape 3871"/>
          <p:cNvSpPr txBox="1">
            <a:spLocks noGrp="1"/>
          </p:cNvSpPr>
          <p:nvPr>
            <p:ph type="body" idx="1"/>
          </p:nvPr>
        </p:nvSpPr>
        <p:spPr>
          <a:xfrm>
            <a:off x="683568" y="1347614"/>
            <a:ext cx="7344816" cy="3366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ru-RU" sz="3200" dirty="0" smtClean="0"/>
              <a:t>Всего 92, из них в рецензируемых изданиях 58.</a:t>
            </a:r>
            <a:endParaRPr lang="en-US" sz="3200" dirty="0" smtClean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ru-RU" sz="3200" dirty="0" err="1" smtClean="0"/>
              <a:t>Скопус</a:t>
            </a:r>
            <a:r>
              <a:rPr lang="ru-RU" sz="3200" dirty="0" smtClean="0"/>
              <a:t> (3, из них 1 (</a:t>
            </a:r>
            <a:r>
              <a:rPr lang="en-US" sz="3200" dirty="0" smtClean="0"/>
              <a:t>Q1))</a:t>
            </a:r>
            <a:endParaRPr sz="32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3200" dirty="0" smtClean="0"/>
              <a:t>Web of Science (11)</a:t>
            </a:r>
          </a:p>
          <a:p>
            <a:pPr lvl="0">
              <a:spcBef>
                <a:spcPts val="0"/>
              </a:spcBef>
            </a:pPr>
            <a:r>
              <a:rPr lang="ru-RU" sz="3200" dirty="0" smtClean="0"/>
              <a:t>Индекс </a:t>
            </a:r>
            <a:r>
              <a:rPr lang="ru-RU" sz="3200" dirty="0" err="1"/>
              <a:t>Хирша</a:t>
            </a:r>
            <a:r>
              <a:rPr lang="ru-RU" sz="3200" dirty="0"/>
              <a:t> – 9 в </a:t>
            </a:r>
            <a:r>
              <a:rPr lang="ru-RU" sz="3200" dirty="0" smtClean="0"/>
              <a:t>РИНЦ; </a:t>
            </a:r>
          </a:p>
          <a:p>
            <a:pPr lvl="0">
              <a:spcBef>
                <a:spcPts val="0"/>
              </a:spcBef>
            </a:pPr>
            <a:r>
              <a:rPr lang="en-US" sz="3200" dirty="0" err="1" smtClean="0"/>
              <a:t>WoS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dirty="0" smtClean="0"/>
              <a:t>3</a:t>
            </a:r>
            <a:endParaRPr lang="ru-RU" sz="3200" dirty="0" smtClean="0"/>
          </a:p>
          <a:p>
            <a:pPr marL="76200" lvl="0" indent="0">
              <a:spcBef>
                <a:spcPts val="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" dirty="0" smtClean="0"/>
              <a:t> </a:t>
            </a:r>
            <a:endParaRPr dirty="0"/>
          </a:p>
        </p:txBody>
      </p:sp>
      <p:sp>
        <p:nvSpPr>
          <p:cNvPr id="3872" name="Shape 387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Shape 3897"/>
          <p:cNvSpPr txBox="1">
            <a:spLocks noGrp="1"/>
          </p:cNvSpPr>
          <p:nvPr>
            <p:ph type="body" idx="1"/>
          </p:nvPr>
        </p:nvSpPr>
        <p:spPr>
          <a:xfrm>
            <a:off x="251520" y="1275606"/>
            <a:ext cx="3816424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Методика ОИЯ</a:t>
            </a:r>
            <a:endParaRPr b="1" dirty="0"/>
          </a:p>
          <a:p>
            <a:pPr marL="0" lvl="0" indent="0">
              <a:buNone/>
            </a:pPr>
            <a:r>
              <a:rPr lang="ru-RU" dirty="0" smtClean="0"/>
              <a:t>1.</a:t>
            </a:r>
            <a:r>
              <a:rPr lang="ru-RU" sz="1200" dirty="0" smtClean="0"/>
              <a:t>Проблемы </a:t>
            </a:r>
            <a:r>
              <a:rPr lang="ru-RU" sz="1200" dirty="0"/>
              <a:t>моделирования и проектирования современных методических систем обучения иностранным языкам в высшей школе.</a:t>
            </a:r>
          </a:p>
          <a:p>
            <a:pPr marL="0" lvl="0" indent="0">
              <a:buNone/>
            </a:pPr>
            <a:r>
              <a:rPr lang="ru-RU" sz="1200" dirty="0" smtClean="0"/>
              <a:t>2.Современные </a:t>
            </a:r>
            <a:r>
              <a:rPr lang="ru-RU" sz="1200" dirty="0"/>
              <a:t>концептуальные подходы в обучении иностранным языкам в высшей школе.</a:t>
            </a:r>
          </a:p>
          <a:p>
            <a:pPr marL="0" lvl="0" indent="0">
              <a:buNone/>
            </a:pPr>
            <a:r>
              <a:rPr lang="ru-RU" sz="1200" dirty="0" smtClean="0"/>
              <a:t>3.Когнитивно-дискурсивный </a:t>
            </a:r>
            <a:r>
              <a:rPr lang="ru-RU" sz="1200" dirty="0"/>
              <a:t>подход к обучению иностранным языкам и особенности его реализации в учебном процессе на разных уровнях высшей школы (бакалавриат, магистратура, аспирантура).</a:t>
            </a:r>
          </a:p>
          <a:p>
            <a:pPr marL="0" lvl="0" indent="0">
              <a:buNone/>
            </a:pPr>
            <a:r>
              <a:rPr lang="ru-RU" sz="1200" dirty="0" smtClean="0"/>
              <a:t>4.Современные </a:t>
            </a:r>
            <a:r>
              <a:rPr lang="ru-RU" sz="1200" dirty="0"/>
              <a:t>образовательные технологии в обучении иностранным языкам в высшей </a:t>
            </a:r>
            <a:r>
              <a:rPr lang="ru-RU" sz="1200" dirty="0" smtClean="0"/>
              <a:t>школе</a:t>
            </a:r>
          </a:p>
          <a:p>
            <a:pPr marL="0" lvl="0" indent="0">
              <a:buNone/>
            </a:pPr>
            <a:r>
              <a:rPr lang="ru-RU" sz="1200" dirty="0" smtClean="0"/>
              <a:t>5.Профессионально </a:t>
            </a:r>
            <a:r>
              <a:rPr lang="ru-RU" sz="1200" dirty="0"/>
              <a:t>ориентированное обучение иностранному языку в современных </a:t>
            </a:r>
            <a:r>
              <a:rPr lang="ru-RU" sz="1200" dirty="0" smtClean="0"/>
              <a:t>условиях.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8" name="Shape 3898"/>
          <p:cNvSpPr txBox="1">
            <a:spLocks noGrp="1"/>
          </p:cNvSpPr>
          <p:nvPr>
            <p:ph type="title"/>
          </p:nvPr>
        </p:nvSpPr>
        <p:spPr>
          <a:xfrm>
            <a:off x="683568" y="411510"/>
            <a:ext cx="6761100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Темы магистерских диссертаций</a:t>
            </a:r>
            <a:endParaRPr dirty="0"/>
          </a:p>
        </p:txBody>
      </p:sp>
      <p:sp>
        <p:nvSpPr>
          <p:cNvPr id="3899" name="Shape 3899"/>
          <p:cNvSpPr txBox="1">
            <a:spLocks noGrp="1"/>
          </p:cNvSpPr>
          <p:nvPr>
            <p:ph type="body" idx="2"/>
          </p:nvPr>
        </p:nvSpPr>
        <p:spPr>
          <a:xfrm>
            <a:off x="4156070" y="1203598"/>
            <a:ext cx="4016329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МКК</a:t>
            </a:r>
            <a:endParaRPr b="1" dirty="0"/>
          </a:p>
          <a:p>
            <a:pPr marL="0" lvl="0" indent="0">
              <a:buNone/>
            </a:pPr>
            <a:r>
              <a:rPr lang="ru-RU" sz="1200" dirty="0" smtClean="0"/>
              <a:t>6</a:t>
            </a:r>
            <a:r>
              <a:rPr lang="ru-RU" dirty="0" smtClean="0"/>
              <a:t>.</a:t>
            </a:r>
            <a:r>
              <a:rPr lang="ru-RU" sz="1200" dirty="0" smtClean="0"/>
              <a:t>Восприятие </a:t>
            </a:r>
            <a:r>
              <a:rPr lang="ru-RU" sz="1200" dirty="0"/>
              <a:t>иноязычной речи в межкультурном контексте.</a:t>
            </a:r>
          </a:p>
          <a:p>
            <a:pPr marL="0" lvl="0" indent="0">
              <a:buNone/>
            </a:pPr>
            <a:r>
              <a:rPr lang="ru-RU" sz="1200" dirty="0" smtClean="0"/>
              <a:t>7.Психолингвистическая </a:t>
            </a:r>
            <a:r>
              <a:rPr lang="ru-RU" sz="1200" dirty="0"/>
              <a:t>характеристика межкультурной коммуникации (при общении представителей англо-американской и русской культур).</a:t>
            </a:r>
          </a:p>
          <a:p>
            <a:pPr marL="0" lvl="0" indent="0">
              <a:buNone/>
            </a:pPr>
            <a:r>
              <a:rPr lang="ru-RU" sz="1200" dirty="0" smtClean="0"/>
              <a:t>8.Дискурс </a:t>
            </a:r>
            <a:r>
              <a:rPr lang="ru-RU" sz="1200" dirty="0"/>
              <a:t>как объект коммуникативной и речемыслительной деятельности субъектов коммуникации.</a:t>
            </a:r>
          </a:p>
          <a:p>
            <a:pPr marL="0" lvl="0" indent="0">
              <a:buNone/>
            </a:pPr>
            <a:r>
              <a:rPr lang="ru-RU" sz="1200" dirty="0" smtClean="0"/>
              <a:t>9.Обучение </a:t>
            </a:r>
            <a:r>
              <a:rPr lang="ru-RU" sz="1200" dirty="0"/>
              <a:t>иноязычному профессиональному межкультурному общению студентов нелингвистических направлений (уровень бакалавриата, магистратуры).</a:t>
            </a:r>
          </a:p>
          <a:p>
            <a:pPr marL="0" lvl="0" indent="0">
              <a:buNone/>
            </a:pPr>
            <a:r>
              <a:rPr lang="ru-RU" sz="1200" dirty="0" smtClean="0"/>
              <a:t>10.Средства </a:t>
            </a:r>
            <a:r>
              <a:rPr lang="ru-RU" sz="1200" dirty="0"/>
              <a:t>выражения национально-культурной специфики в англоязычном дискурсе.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.</a:t>
            </a:r>
            <a:endParaRPr sz="1200" dirty="0"/>
          </a:p>
        </p:txBody>
      </p:sp>
      <p:sp>
        <p:nvSpPr>
          <p:cNvPr id="3900" name="Shape 390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Shape 3922"/>
          <p:cNvSpPr txBox="1">
            <a:spLocks noGrp="1"/>
          </p:cNvSpPr>
          <p:nvPr>
            <p:ph type="title" idx="4294967295"/>
          </p:nvPr>
        </p:nvSpPr>
        <p:spPr>
          <a:xfrm>
            <a:off x="2194950" y="367325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Want big impact?</a:t>
            </a:r>
            <a:endParaRPr sz="2400" dirty="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Use big image.</a:t>
            </a:r>
            <a:endParaRPr sz="2400" dirty="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23" name="Shape 392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6667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Shape 4038"/>
          <p:cNvSpPr txBox="1">
            <a:spLocks noGrp="1"/>
          </p:cNvSpPr>
          <p:nvPr>
            <p:ph type="ctrTitle" idx="4294967295"/>
          </p:nvPr>
        </p:nvSpPr>
        <p:spPr>
          <a:xfrm>
            <a:off x="685800" y="745150"/>
            <a:ext cx="669451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80BFB7"/>
                </a:solidFill>
              </a:rPr>
              <a:t>Приглашаю </a:t>
            </a:r>
            <a:br>
              <a:rPr lang="ru-RU" sz="3200" dirty="0" smtClean="0">
                <a:solidFill>
                  <a:srgbClr val="80BFB7"/>
                </a:solidFill>
              </a:rPr>
            </a:br>
            <a:r>
              <a:rPr lang="ru-RU" sz="3200" dirty="0" smtClean="0">
                <a:solidFill>
                  <a:srgbClr val="80BFB7"/>
                </a:solidFill>
              </a:rPr>
              <a:t>к интересному и плодотворному сотрудничеству</a:t>
            </a:r>
            <a:endParaRPr sz="3200" dirty="0">
              <a:solidFill>
                <a:srgbClr val="80BFB7"/>
              </a:solidFill>
            </a:endParaRPr>
          </a:p>
        </p:txBody>
      </p:sp>
      <p:sp>
        <p:nvSpPr>
          <p:cNvPr id="4039" name="Shape 4039"/>
          <p:cNvSpPr txBox="1">
            <a:spLocks noGrp="1"/>
          </p:cNvSpPr>
          <p:nvPr>
            <p:ph type="subTitle" idx="4294967295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D3EBD5"/>
                </a:solidFill>
                <a:highlight>
                  <a:srgbClr val="01597F"/>
                </a:highlight>
              </a:rPr>
              <a:t>Вопросы</a:t>
            </a:r>
            <a:r>
              <a:rPr lang="en" sz="3600" dirty="0" smtClean="0">
                <a:solidFill>
                  <a:srgbClr val="D3EBD5"/>
                </a:solidFill>
                <a:highlight>
                  <a:srgbClr val="01597F"/>
                </a:highlight>
              </a:rPr>
              <a:t>?</a:t>
            </a:r>
            <a:endParaRPr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0" name="Shape 4040"/>
          <p:cNvSpPr txBox="1">
            <a:spLocks noGrp="1"/>
          </p:cNvSpPr>
          <p:nvPr>
            <p:ph type="body" idx="4294967295"/>
          </p:nvPr>
        </p:nvSpPr>
        <p:spPr>
          <a:xfrm>
            <a:off x="685800" y="2769202"/>
            <a:ext cx="4863900" cy="16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3EBD5"/>
                </a:solidFill>
              </a:rPr>
              <a:t>Эл</a:t>
            </a:r>
            <a:r>
              <a:rPr lang="ru-RU" dirty="0" smtClean="0">
                <a:solidFill>
                  <a:srgbClr val="D3EBD5"/>
                </a:solidFill>
              </a:rPr>
              <a:t>ектронный </a:t>
            </a:r>
            <a:r>
              <a:rPr lang="ru-RU" dirty="0" smtClean="0">
                <a:solidFill>
                  <a:srgbClr val="D3EBD5"/>
                </a:solidFill>
              </a:rPr>
              <a:t>адрес</a:t>
            </a:r>
            <a:r>
              <a:rPr lang="en" dirty="0" smtClean="0">
                <a:solidFill>
                  <a:srgbClr val="D3EBD5"/>
                </a:solidFill>
              </a:rPr>
              <a:t>:</a:t>
            </a:r>
            <a:endParaRPr dirty="0">
              <a:solidFill>
                <a:srgbClr val="D3EBD5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D3EBD5"/>
                </a:solidFill>
              </a:rPr>
              <a:t>O.Obdalova</a:t>
            </a:r>
            <a:r>
              <a:rPr lang="en" dirty="0" smtClean="0">
                <a:solidFill>
                  <a:srgbClr val="D3EBD5"/>
                </a:solidFill>
              </a:rPr>
              <a:t>@mail.ru</a:t>
            </a:r>
            <a:endParaRPr dirty="0">
              <a:solidFill>
                <a:srgbClr val="D3EBD5"/>
              </a:solidFill>
            </a:endParaRPr>
          </a:p>
        </p:txBody>
      </p:sp>
      <p:sp>
        <p:nvSpPr>
          <p:cNvPr id="4041" name="Shape 404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206</Words>
  <Application>Microsoft Office PowerPoint</Application>
  <PresentationFormat>Экран (16:9)</PresentationFormat>
  <Paragraphs>37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Mowbray template</vt:lpstr>
      <vt:lpstr>Обдалова Ольга Андреевна</vt:lpstr>
      <vt:lpstr>  1.Доктор пед.наук,  специальность 13.00.02 – Теория и методика обучения и воспитания  (иностранные языки). 2. Ученое звание - доцент. 3. Должность - профессор кафедры. 4. Руководитель научной Лаборатории. 5. Член редколлегий научных журналов. 6. Эксперт по защите канд. и докт. диссертаций в диссоветах, рецензент. </vt:lpstr>
      <vt:lpstr>Презентация PowerPoint</vt:lpstr>
      <vt:lpstr>Публикации:</vt:lpstr>
      <vt:lpstr>Темы магистерских диссертаций</vt:lpstr>
      <vt:lpstr>Want big impact? Use big image.</vt:lpstr>
      <vt:lpstr>Приглашаю  к интересному и плодотворному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Olga</dc:creator>
  <cp:lastModifiedBy>Olga</cp:lastModifiedBy>
  <cp:revision>8</cp:revision>
  <dcterms:modified xsi:type="dcterms:W3CDTF">2018-11-23T04:12:32Z</dcterms:modified>
</cp:coreProperties>
</file>